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media/image13.jpg" ContentType="image/png"/>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Lst>
  <p:notesMasterIdLst>
    <p:notesMasterId r:id="rId37"/>
  </p:notesMasterIdLst>
  <p:sldIdLst>
    <p:sldId id="256" r:id="rId4"/>
    <p:sldId id="280" r:id="rId5"/>
    <p:sldId id="313" r:id="rId6"/>
    <p:sldId id="281" r:id="rId7"/>
    <p:sldId id="282" r:id="rId8"/>
    <p:sldId id="283" r:id="rId9"/>
    <p:sldId id="284" r:id="rId10"/>
    <p:sldId id="317" r:id="rId11"/>
    <p:sldId id="307" r:id="rId12"/>
    <p:sldId id="295" r:id="rId13"/>
    <p:sldId id="304" r:id="rId14"/>
    <p:sldId id="305" r:id="rId15"/>
    <p:sldId id="306" r:id="rId16"/>
    <p:sldId id="268" r:id="rId17"/>
    <p:sldId id="316" r:id="rId18"/>
    <p:sldId id="315" r:id="rId19"/>
    <p:sldId id="314" r:id="rId20"/>
    <p:sldId id="285" r:id="rId21"/>
    <p:sldId id="286" r:id="rId22"/>
    <p:sldId id="318" r:id="rId23"/>
    <p:sldId id="319" r:id="rId24"/>
    <p:sldId id="310" r:id="rId25"/>
    <p:sldId id="311" r:id="rId26"/>
    <p:sldId id="266" r:id="rId27"/>
    <p:sldId id="312" r:id="rId28"/>
    <p:sldId id="288" r:id="rId29"/>
    <p:sldId id="289" r:id="rId30"/>
    <p:sldId id="290" r:id="rId31"/>
    <p:sldId id="291" r:id="rId32"/>
    <p:sldId id="292" r:id="rId33"/>
    <p:sldId id="293" r:id="rId34"/>
    <p:sldId id="294" r:id="rId35"/>
    <p:sldId id="279" r:id="rId3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AC9E3"/>
    <a:srgbClr val="00AEEF"/>
    <a:srgbClr val="E4457D"/>
    <a:srgbClr val="D581B6"/>
    <a:srgbClr val="FF893D"/>
    <a:srgbClr val="E6E6E6"/>
    <a:srgbClr val="77E0C1"/>
    <a:srgbClr val="EFC6AB"/>
    <a:srgbClr val="FBDE3D"/>
    <a:srgbClr val="F5854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0670" autoAdjust="0"/>
  </p:normalViewPr>
  <p:slideViewPr>
    <p:cSldViewPr snapToGrid="0" snapToObjects="1">
      <p:cViewPr varScale="1">
        <p:scale>
          <a:sx n="97" d="100"/>
          <a:sy n="97" d="100"/>
        </p:scale>
        <p:origin x="2018" y="5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charts/_rels/chart1.xml.rels><?xml version="1.0" encoding="UTF-8" standalone="yes"?>
<Relationships xmlns="http://schemas.openxmlformats.org/package/2006/relationships"><Relationship Id="rId3" Type="http://schemas.openxmlformats.org/officeDocument/2006/relationships/oleObject" Target="file:///\\student-home-m.its.deakin.edu.au\esloan\Thesis&#61474;%20Research\STUDY%202-%20CROSS%20SECTIONAL\Elements%20of%20Paper\Clinical%20Cut%20off%20Graph.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localhost\Users\elise\Dropbox\Elise%20Dpsych%20Stats\FINAL%20ANALYSES\FigureForLCA%204category_v1-01%20FINAL%20VERSION.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v>% over clinical cut off</c:v>
          </c:tx>
          <c:spPr>
            <a:solidFill>
              <a:schemeClr val="dk1">
                <a:tint val="88500"/>
              </a:schemeClr>
            </a:solidFill>
            <a:ln>
              <a:noFill/>
            </a:ln>
            <a:effectLst/>
          </c:spPr>
          <c:invertIfNegative val="0"/>
          <c:cat>
            <c:strRef>
              <c:f>Sheet1!$B$1:$B$7</c:f>
              <c:strCache>
                <c:ptCount val="7"/>
                <c:pt idx="0">
                  <c:v>DASS¹ Anxiety      (≥ 10)</c:v>
                </c:pt>
                <c:pt idx="1">
                  <c:v>DASS¹   Depression  (≥ 14)</c:v>
                </c:pt>
                <c:pt idx="2">
                  <c:v>EAT-26²       (≥ 20)</c:v>
                </c:pt>
                <c:pt idx="3">
                  <c:v>BEST³           (≥ 30)</c:v>
                </c:pt>
                <c:pt idx="4">
                  <c:v>SDS ⁴                 (≥ 4)</c:v>
                </c:pt>
                <c:pt idx="5">
                  <c:v>AUDIT-C Male⁵             (≥ 4)</c:v>
                </c:pt>
                <c:pt idx="6">
                  <c:v>AUDIT-C Female⁵               (≥ 3)</c:v>
                </c:pt>
              </c:strCache>
            </c:strRef>
          </c:cat>
          <c:val>
            <c:numRef>
              <c:f>Sheet1!$C$1:$C$7</c:f>
              <c:numCache>
                <c:formatCode>General</c:formatCode>
                <c:ptCount val="7"/>
                <c:pt idx="0">
                  <c:v>75.5</c:v>
                </c:pt>
                <c:pt idx="1">
                  <c:v>64.7</c:v>
                </c:pt>
                <c:pt idx="2">
                  <c:v>23.8</c:v>
                </c:pt>
                <c:pt idx="3">
                  <c:v>67.5</c:v>
                </c:pt>
                <c:pt idx="4">
                  <c:v>32.5</c:v>
                </c:pt>
                <c:pt idx="5">
                  <c:v>40.299999999999997</c:v>
                </c:pt>
                <c:pt idx="6">
                  <c:v>46.1</c:v>
                </c:pt>
              </c:numCache>
            </c:numRef>
          </c:val>
          <c:extLst>
            <c:ext xmlns:c16="http://schemas.microsoft.com/office/drawing/2014/chart" uri="{C3380CC4-5D6E-409C-BE32-E72D297353CC}">
              <c16:uniqueId val="{00000000-8541-418E-B899-556C1172F452}"/>
            </c:ext>
          </c:extLst>
        </c:ser>
        <c:dLbls>
          <c:showLegendKey val="0"/>
          <c:showVal val="0"/>
          <c:showCatName val="0"/>
          <c:showSerName val="0"/>
          <c:showPercent val="0"/>
          <c:showBubbleSize val="0"/>
        </c:dLbls>
        <c:gapWidth val="219"/>
        <c:overlap val="-27"/>
        <c:axId val="153612320"/>
        <c:axId val="153612712"/>
      </c:barChart>
      <c:catAx>
        <c:axId val="15361232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Psychopathology Domain </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3612712"/>
        <c:crosses val="autoZero"/>
        <c:auto val="1"/>
        <c:lblAlgn val="ctr"/>
        <c:lblOffset val="100"/>
        <c:noMultiLvlLbl val="0"/>
      </c:catAx>
      <c:valAx>
        <c:axId val="15361271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AU"/>
                  <a:t>Sample</a:t>
                </a:r>
                <a:r>
                  <a:rPr lang="en-AU" baseline="0"/>
                  <a:t> Percentage </a:t>
                </a:r>
                <a:endParaRPr lang="en-AU"/>
              </a:p>
            </c:rich>
          </c:tx>
          <c:layout>
            <c:manualLayout>
              <c:xMode val="edge"/>
              <c:yMode val="edge"/>
              <c:x val="9.7372035406618859E-2"/>
              <c:y val="0.22038672610190907"/>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3612320"/>
        <c:crosses val="autoZero"/>
        <c:crossBetween val="between"/>
      </c:valAx>
      <c:dTable>
        <c:showHorzBorder val="0"/>
        <c:showVertBorder val="0"/>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dk1"/>
                </a:solidFill>
                <a:latin typeface="+mn-lt"/>
                <a:ea typeface="+mn-ea"/>
                <a:cs typeface="+mn-cs"/>
              </a:defRPr>
            </a:pPr>
            <a:r>
              <a:rPr lang="en-US" sz="2400" dirty="0" smtClean="0"/>
              <a:t>3 Classes </a:t>
            </a:r>
            <a:r>
              <a:rPr lang="en-US" sz="2400" dirty="0"/>
              <a:t>of ER strategy Use</a:t>
            </a:r>
            <a:r>
              <a:rPr lang="en-US" dirty="0"/>
              <a:t>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dk1"/>
              </a:solidFill>
              <a:latin typeface="+mn-lt"/>
              <a:ea typeface="+mn-ea"/>
              <a:cs typeface="+mn-cs"/>
            </a:defRPr>
          </a:pPr>
          <a:endParaRPr lang="en-US"/>
        </a:p>
      </c:txPr>
    </c:title>
    <c:autoTitleDeleted val="0"/>
    <c:plotArea>
      <c:layout>
        <c:manualLayout>
          <c:layoutTarget val="inner"/>
          <c:xMode val="edge"/>
          <c:yMode val="edge"/>
          <c:x val="3.9402336817692202E-2"/>
          <c:y val="0.110013386880857"/>
          <c:w val="0.71985668091711796"/>
          <c:h val="0.61692670946252204"/>
        </c:manualLayout>
      </c:layout>
      <c:lineChart>
        <c:grouping val="standard"/>
        <c:varyColors val="0"/>
        <c:ser>
          <c:idx val="0"/>
          <c:order val="0"/>
          <c:tx>
            <c:strRef>
              <c:f>Sheet1!$A$22</c:f>
              <c:strCache>
                <c:ptCount val="1"/>
                <c:pt idx="0">
                  <c:v>C1 High covert +overt maladaptive, low adaptive</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Sheet1!$B$21:$O$21</c:f>
              <c:strCache>
                <c:ptCount val="14"/>
                <c:pt idx="0">
                  <c:v>Acceptance</c:v>
                </c:pt>
                <c:pt idx="1">
                  <c:v>Reappraisal</c:v>
                </c:pt>
                <c:pt idx="2">
                  <c:v>Problem Solving</c:v>
                </c:pt>
                <c:pt idx="3">
                  <c:v>Physical Activity</c:v>
                </c:pt>
                <c:pt idx="4">
                  <c:v>Connecting with others</c:v>
                </c:pt>
                <c:pt idx="5">
                  <c:v>Enjoyable activities</c:v>
                </c:pt>
                <c:pt idx="6">
                  <c:v>Emotional suppression</c:v>
                </c:pt>
                <c:pt idx="7">
                  <c:v>Emotional Avoidance</c:v>
                </c:pt>
                <c:pt idx="8">
                  <c:v>Rumination</c:v>
                </c:pt>
                <c:pt idx="9">
                  <c:v>Behavioural Avoidance</c:v>
                </c:pt>
                <c:pt idx="10">
                  <c:v>Substance Use</c:v>
                </c:pt>
                <c:pt idx="11">
                  <c:v>Self Harm</c:v>
                </c:pt>
                <c:pt idx="12">
                  <c:v>Binge/Purge</c:v>
                </c:pt>
                <c:pt idx="13">
                  <c:v>Argue with others</c:v>
                </c:pt>
              </c:strCache>
            </c:strRef>
          </c:cat>
          <c:val>
            <c:numRef>
              <c:f>Sheet1!$B$22:$O$22</c:f>
              <c:numCache>
                <c:formatCode>General</c:formatCode>
                <c:ptCount val="14"/>
                <c:pt idx="0">
                  <c:v>0.25900000000000001</c:v>
                </c:pt>
                <c:pt idx="1">
                  <c:v>5.89999999999999E-2</c:v>
                </c:pt>
                <c:pt idx="2">
                  <c:v>0.13300000000000001</c:v>
                </c:pt>
                <c:pt idx="3">
                  <c:v>0.154</c:v>
                </c:pt>
                <c:pt idx="4">
                  <c:v>0.109</c:v>
                </c:pt>
                <c:pt idx="5">
                  <c:v>0.317</c:v>
                </c:pt>
                <c:pt idx="6">
                  <c:v>0.70899999999999996</c:v>
                </c:pt>
                <c:pt idx="7">
                  <c:v>0.58399999999999996</c:v>
                </c:pt>
                <c:pt idx="8">
                  <c:v>0.88300000000000001</c:v>
                </c:pt>
                <c:pt idx="9">
                  <c:v>0.378</c:v>
                </c:pt>
                <c:pt idx="10">
                  <c:v>0.46700000000000003</c:v>
                </c:pt>
                <c:pt idx="11">
                  <c:v>0.46500000000000002</c:v>
                </c:pt>
                <c:pt idx="12">
                  <c:v>0.26</c:v>
                </c:pt>
                <c:pt idx="13">
                  <c:v>0.39400000000000002</c:v>
                </c:pt>
              </c:numCache>
            </c:numRef>
          </c:val>
          <c:smooth val="0"/>
          <c:extLst>
            <c:ext xmlns:c16="http://schemas.microsoft.com/office/drawing/2014/chart" uri="{C3380CC4-5D6E-409C-BE32-E72D297353CC}">
              <c16:uniqueId val="{00000000-3FB6-4B10-A2E2-F5C63F0CB235}"/>
            </c:ext>
          </c:extLst>
        </c:ser>
        <c:ser>
          <c:idx val="1"/>
          <c:order val="1"/>
          <c:tx>
            <c:strRef>
              <c:f>Sheet1!$A$23</c:f>
              <c:strCache>
                <c:ptCount val="1"/>
                <c:pt idx="0">
                  <c:v>C2 High adaptive + moderate maladaptive + high substance use</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Sheet1!$B$21:$O$21</c:f>
              <c:strCache>
                <c:ptCount val="14"/>
                <c:pt idx="0">
                  <c:v>Acceptance</c:v>
                </c:pt>
                <c:pt idx="1">
                  <c:v>Reappraisal</c:v>
                </c:pt>
                <c:pt idx="2">
                  <c:v>Problem Solving</c:v>
                </c:pt>
                <c:pt idx="3">
                  <c:v>Physical Activity</c:v>
                </c:pt>
                <c:pt idx="4">
                  <c:v>Connecting with others</c:v>
                </c:pt>
                <c:pt idx="5">
                  <c:v>Enjoyable activities</c:v>
                </c:pt>
                <c:pt idx="6">
                  <c:v>Emotional suppression</c:v>
                </c:pt>
                <c:pt idx="7">
                  <c:v>Emotional Avoidance</c:v>
                </c:pt>
                <c:pt idx="8">
                  <c:v>Rumination</c:v>
                </c:pt>
                <c:pt idx="9">
                  <c:v>Behavioural Avoidance</c:v>
                </c:pt>
                <c:pt idx="10">
                  <c:v>Substance Use</c:v>
                </c:pt>
                <c:pt idx="11">
                  <c:v>Self Harm</c:v>
                </c:pt>
                <c:pt idx="12">
                  <c:v>Binge/Purge</c:v>
                </c:pt>
                <c:pt idx="13">
                  <c:v>Argue with others</c:v>
                </c:pt>
              </c:strCache>
            </c:strRef>
          </c:cat>
          <c:val>
            <c:numRef>
              <c:f>Sheet1!$B$23:$O$23</c:f>
              <c:numCache>
                <c:formatCode>General</c:formatCode>
                <c:ptCount val="14"/>
                <c:pt idx="0">
                  <c:v>0.25600000000000001</c:v>
                </c:pt>
                <c:pt idx="1">
                  <c:v>0.47399999999999998</c:v>
                </c:pt>
                <c:pt idx="2">
                  <c:v>0.45500000000000002</c:v>
                </c:pt>
                <c:pt idx="3">
                  <c:v>0.39200000000000002</c:v>
                </c:pt>
                <c:pt idx="4">
                  <c:v>0.42699999999999999</c:v>
                </c:pt>
                <c:pt idx="5">
                  <c:v>0.63500000000000001</c:v>
                </c:pt>
                <c:pt idx="6">
                  <c:v>0.433</c:v>
                </c:pt>
                <c:pt idx="7">
                  <c:v>0.35199999999999998</c:v>
                </c:pt>
                <c:pt idx="8">
                  <c:v>0.58799999999999997</c:v>
                </c:pt>
                <c:pt idx="9">
                  <c:v>0.43</c:v>
                </c:pt>
                <c:pt idx="10">
                  <c:v>0.55500000000000005</c:v>
                </c:pt>
                <c:pt idx="11">
                  <c:v>0.158</c:v>
                </c:pt>
                <c:pt idx="12">
                  <c:v>0.23100000000000001</c:v>
                </c:pt>
                <c:pt idx="13">
                  <c:v>0.25800000000000001</c:v>
                </c:pt>
              </c:numCache>
            </c:numRef>
          </c:val>
          <c:smooth val="0"/>
          <c:extLst>
            <c:ext xmlns:c16="http://schemas.microsoft.com/office/drawing/2014/chart" uri="{C3380CC4-5D6E-409C-BE32-E72D297353CC}">
              <c16:uniqueId val="{00000001-3FB6-4B10-A2E2-F5C63F0CB235}"/>
            </c:ext>
          </c:extLst>
        </c:ser>
        <c:ser>
          <c:idx val="2"/>
          <c:order val="2"/>
          <c:tx>
            <c:strRef>
              <c:f>Sheet1!$A$24</c:f>
              <c:strCache>
                <c:ptCount val="1"/>
                <c:pt idx="0">
                  <c:v>C3 Moderate adaptive, moderate covert maladaptive +low overt maladaptive</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Sheet1!$B$21:$O$21</c:f>
              <c:strCache>
                <c:ptCount val="14"/>
                <c:pt idx="0">
                  <c:v>Acceptance</c:v>
                </c:pt>
                <c:pt idx="1">
                  <c:v>Reappraisal</c:v>
                </c:pt>
                <c:pt idx="2">
                  <c:v>Problem Solving</c:v>
                </c:pt>
                <c:pt idx="3">
                  <c:v>Physical Activity</c:v>
                </c:pt>
                <c:pt idx="4">
                  <c:v>Connecting with others</c:v>
                </c:pt>
                <c:pt idx="5">
                  <c:v>Enjoyable activities</c:v>
                </c:pt>
                <c:pt idx="6">
                  <c:v>Emotional suppression</c:v>
                </c:pt>
                <c:pt idx="7">
                  <c:v>Emotional Avoidance</c:v>
                </c:pt>
                <c:pt idx="8">
                  <c:v>Rumination</c:v>
                </c:pt>
                <c:pt idx="9">
                  <c:v>Behavioural Avoidance</c:v>
                </c:pt>
                <c:pt idx="10">
                  <c:v>Substance Use</c:v>
                </c:pt>
                <c:pt idx="11">
                  <c:v>Self Harm</c:v>
                </c:pt>
                <c:pt idx="12">
                  <c:v>Binge/Purge</c:v>
                </c:pt>
                <c:pt idx="13">
                  <c:v>Argue with others</c:v>
                </c:pt>
              </c:strCache>
            </c:strRef>
          </c:cat>
          <c:val>
            <c:numRef>
              <c:f>Sheet1!$B$24:$O$24</c:f>
              <c:numCache>
                <c:formatCode>General</c:formatCode>
                <c:ptCount val="14"/>
                <c:pt idx="0">
                  <c:v>0.34699999999999998</c:v>
                </c:pt>
                <c:pt idx="1">
                  <c:v>0.23</c:v>
                </c:pt>
                <c:pt idx="2">
                  <c:v>0.32500000000000001</c:v>
                </c:pt>
                <c:pt idx="3">
                  <c:v>0.24199999999999999</c:v>
                </c:pt>
                <c:pt idx="4">
                  <c:v>0.27</c:v>
                </c:pt>
                <c:pt idx="5">
                  <c:v>0.308</c:v>
                </c:pt>
                <c:pt idx="6">
                  <c:v>0.24399999999999999</c:v>
                </c:pt>
                <c:pt idx="7">
                  <c:v>0.112</c:v>
                </c:pt>
                <c:pt idx="8">
                  <c:v>0.32200000000000001</c:v>
                </c:pt>
                <c:pt idx="9">
                  <c:v>8.2999999999999893E-2</c:v>
                </c:pt>
                <c:pt idx="10">
                  <c:v>0.192</c:v>
                </c:pt>
                <c:pt idx="11">
                  <c:v>3.4999999999999899E-2</c:v>
                </c:pt>
                <c:pt idx="12">
                  <c:v>0</c:v>
                </c:pt>
                <c:pt idx="13">
                  <c:v>3.5000000000000003E-2</c:v>
                </c:pt>
              </c:numCache>
            </c:numRef>
          </c:val>
          <c:smooth val="0"/>
          <c:extLst>
            <c:ext xmlns:c16="http://schemas.microsoft.com/office/drawing/2014/chart" uri="{C3380CC4-5D6E-409C-BE32-E72D297353CC}">
              <c16:uniqueId val="{00000002-3FB6-4B10-A2E2-F5C63F0CB235}"/>
            </c:ext>
          </c:extLst>
        </c:ser>
        <c:dLbls>
          <c:showLegendKey val="0"/>
          <c:showVal val="0"/>
          <c:showCatName val="0"/>
          <c:showSerName val="0"/>
          <c:showPercent val="0"/>
          <c:showBubbleSize val="0"/>
        </c:dLbls>
        <c:marker val="1"/>
        <c:smooth val="0"/>
        <c:axId val="153614280"/>
        <c:axId val="153614672"/>
      </c:lineChart>
      <c:catAx>
        <c:axId val="15361428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dk1"/>
                    </a:solidFill>
                    <a:latin typeface="+mn-lt"/>
                    <a:ea typeface="+mn-ea"/>
                    <a:cs typeface="+mn-cs"/>
                  </a:defRPr>
                </a:pPr>
                <a:r>
                  <a:rPr lang="en-US"/>
                  <a:t>Emotion Regulation Strategy</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dk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n-US"/>
          </a:p>
        </c:txPr>
        <c:crossAx val="153614672"/>
        <c:crosses val="autoZero"/>
        <c:auto val="1"/>
        <c:lblAlgn val="ctr"/>
        <c:lblOffset val="100"/>
        <c:noMultiLvlLbl val="0"/>
      </c:catAx>
      <c:valAx>
        <c:axId val="1536146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n-US"/>
          </a:p>
        </c:txPr>
        <c:crossAx val="153614280"/>
        <c:crosses val="autoZero"/>
        <c:crossBetween val="between"/>
      </c:valAx>
      <c:spPr>
        <a:noFill/>
        <a:ln>
          <a:noFill/>
        </a:ln>
        <a:effectLst/>
      </c:spPr>
    </c:plotArea>
    <c:plotVisOnly val="1"/>
    <c:dispBlanksAs val="gap"/>
    <c:showDLblsOverMax val="0"/>
  </c:chart>
  <c:spPr>
    <a:solidFill>
      <a:schemeClr val="lt1"/>
    </a:solidFill>
    <a:ln w="25400" cap="flat" cmpd="sng" algn="ctr">
      <a:solidFill>
        <a:schemeClr val="dk1"/>
      </a:solidFill>
      <a:prstDash val="solid"/>
    </a:ln>
    <a:effectLst/>
  </c:spPr>
  <c:txPr>
    <a:bodyPr/>
    <a:lstStyle/>
    <a:p>
      <a:pPr>
        <a:defRPr>
          <a:solidFill>
            <a:schemeClr val="dk1"/>
          </a:solidFill>
          <a:latin typeface="+mn-lt"/>
          <a:ea typeface="+mn-ea"/>
          <a:cs typeface="+mn-cs"/>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AU" sz="1500" dirty="0" smtClean="0"/>
              <a:t>% of</a:t>
            </a:r>
            <a:r>
              <a:rPr lang="en-AU" sz="1500" baseline="0" dirty="0" smtClean="0"/>
              <a:t> young people over clinical cut off for severe/extremely severe on DASS-21 across samples</a:t>
            </a:r>
            <a:endParaRPr lang="en-AU" sz="1500"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NSW </c:v>
                </c:pt>
              </c:strCache>
            </c:strRef>
          </c:tx>
          <c:spPr>
            <a:solidFill>
              <a:srgbClr val="D581B6"/>
            </a:solidFill>
            <a:ln>
              <a:noFill/>
            </a:ln>
            <a:effectLst/>
          </c:spPr>
          <c:invertIfNegative val="0"/>
          <c:dLbls>
            <c:dLbl>
              <c:idx val="0"/>
              <c:tx>
                <c:rich>
                  <a:bodyPr/>
                  <a:lstStyle/>
                  <a:p>
                    <a:fld id="{1AD8C8D5-63E4-4A65-8D0C-537AE13A4E1F}" type="VALUE">
                      <a:rPr lang="en-US" smtClean="0"/>
                      <a:pPr/>
                      <a:t>[VALUE]</a:t>
                    </a:fld>
                    <a:r>
                      <a:rPr lang="en-US" smtClean="0"/>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4ACC-45A8-BB9A-E3DAC8E75BEE}"/>
                </c:ext>
              </c:extLst>
            </c:dLbl>
            <c:dLbl>
              <c:idx val="1"/>
              <c:tx>
                <c:rich>
                  <a:bodyPr/>
                  <a:lstStyle/>
                  <a:p>
                    <a:fld id="{5C4AD949-3F26-4334-8A96-E87DAAE67382}" type="VALUE">
                      <a:rPr lang="en-US" smtClean="0"/>
                      <a:pPr/>
                      <a:t>[VALUE]</a:t>
                    </a:fld>
                    <a:r>
                      <a:rPr lang="en-US" smtClean="0"/>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4ACC-45A8-BB9A-E3DAC8E75BEE}"/>
                </c:ext>
              </c:extLst>
            </c:dLbl>
            <c:dLbl>
              <c:idx val="2"/>
              <c:tx>
                <c:rich>
                  <a:bodyPr/>
                  <a:lstStyle/>
                  <a:p>
                    <a:fld id="{5249C574-86E4-4773-B67E-332C06DC4DB0}" type="VALUE">
                      <a:rPr lang="en-US" smtClean="0"/>
                      <a:pPr/>
                      <a:t>[VALUE]</a:t>
                    </a:fld>
                    <a:r>
                      <a:rPr lang="en-US" smtClean="0"/>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4ACC-45A8-BB9A-E3DAC8E75BE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Depression</c:v>
                </c:pt>
                <c:pt idx="1">
                  <c:v>Anxiety</c:v>
                </c:pt>
                <c:pt idx="2">
                  <c:v>Stress</c:v>
                </c:pt>
              </c:strCache>
            </c:strRef>
          </c:cat>
          <c:val>
            <c:numRef>
              <c:f>Sheet1!$B$2:$B$4</c:f>
              <c:numCache>
                <c:formatCode>General</c:formatCode>
                <c:ptCount val="3"/>
                <c:pt idx="0">
                  <c:v>49</c:v>
                </c:pt>
                <c:pt idx="1">
                  <c:v>60</c:v>
                </c:pt>
                <c:pt idx="2">
                  <c:v>46</c:v>
                </c:pt>
              </c:numCache>
            </c:numRef>
          </c:val>
          <c:extLst>
            <c:ext xmlns:c16="http://schemas.microsoft.com/office/drawing/2014/chart" uri="{C3380CC4-5D6E-409C-BE32-E72D297353CC}">
              <c16:uniqueId val="{00000003-4ACC-45A8-BB9A-E3DAC8E75BEE}"/>
            </c:ext>
          </c:extLst>
        </c:ser>
        <c:ser>
          <c:idx val="1"/>
          <c:order val="1"/>
          <c:tx>
            <c:strRef>
              <c:f>Sheet1!$C$1</c:f>
              <c:strCache>
                <c:ptCount val="1"/>
                <c:pt idx="0">
                  <c:v>VIC Clinical</c:v>
                </c:pt>
              </c:strCache>
            </c:strRef>
          </c:tx>
          <c:spPr>
            <a:solidFill>
              <a:srgbClr val="00C081"/>
            </a:solidFill>
            <a:ln>
              <a:noFill/>
            </a:ln>
            <a:effectLst/>
          </c:spPr>
          <c:invertIfNegative val="0"/>
          <c:dLbls>
            <c:dLbl>
              <c:idx val="0"/>
              <c:tx>
                <c:rich>
                  <a:bodyPr/>
                  <a:lstStyle/>
                  <a:p>
                    <a:fld id="{35542396-0DE8-4773-8AA7-DDDBF7B47ECD}" type="VALUE">
                      <a:rPr lang="en-US" smtClean="0"/>
                      <a:pPr/>
                      <a:t>[VALUE]</a:t>
                    </a:fld>
                    <a:r>
                      <a:rPr lang="en-US" smtClean="0"/>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4ACC-45A8-BB9A-E3DAC8E75BEE}"/>
                </c:ext>
              </c:extLst>
            </c:dLbl>
            <c:dLbl>
              <c:idx val="1"/>
              <c:tx>
                <c:rich>
                  <a:bodyPr/>
                  <a:lstStyle/>
                  <a:p>
                    <a:fld id="{C5F67C56-5E7F-4597-8E43-B6B7DACD3EAF}" type="VALUE">
                      <a:rPr lang="en-US" smtClean="0"/>
                      <a:pPr/>
                      <a:t>[VALUE]</a:t>
                    </a:fld>
                    <a:r>
                      <a:rPr lang="en-US" smtClean="0"/>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4ACC-45A8-BB9A-E3DAC8E75BEE}"/>
                </c:ext>
              </c:extLst>
            </c:dLbl>
            <c:dLbl>
              <c:idx val="2"/>
              <c:tx>
                <c:rich>
                  <a:bodyPr/>
                  <a:lstStyle/>
                  <a:p>
                    <a:fld id="{081C560D-40D2-4B94-8083-FD71C4C5D81A}" type="VALUE">
                      <a:rPr lang="en-US" smtClean="0"/>
                      <a:pPr/>
                      <a:t>[VALUE]</a:t>
                    </a:fld>
                    <a:r>
                      <a:rPr lang="en-US" smtClean="0"/>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4ACC-45A8-BB9A-E3DAC8E75BE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Depression</c:v>
                </c:pt>
                <c:pt idx="1">
                  <c:v>Anxiety</c:v>
                </c:pt>
                <c:pt idx="2">
                  <c:v>Stress</c:v>
                </c:pt>
              </c:strCache>
            </c:strRef>
          </c:cat>
          <c:val>
            <c:numRef>
              <c:f>Sheet1!$C$2:$C$4</c:f>
              <c:numCache>
                <c:formatCode>General</c:formatCode>
                <c:ptCount val="3"/>
                <c:pt idx="0">
                  <c:v>62</c:v>
                </c:pt>
                <c:pt idx="1">
                  <c:v>60</c:v>
                </c:pt>
                <c:pt idx="2">
                  <c:v>42</c:v>
                </c:pt>
              </c:numCache>
            </c:numRef>
          </c:val>
          <c:extLst>
            <c:ext xmlns:c16="http://schemas.microsoft.com/office/drawing/2014/chart" uri="{C3380CC4-5D6E-409C-BE32-E72D297353CC}">
              <c16:uniqueId val="{00000007-4ACC-45A8-BB9A-E3DAC8E75BEE}"/>
            </c:ext>
          </c:extLst>
        </c:ser>
        <c:ser>
          <c:idx val="2"/>
          <c:order val="2"/>
          <c:tx>
            <c:strRef>
              <c:f>Sheet1!$D$1</c:f>
              <c:strCache>
                <c:ptCount val="1"/>
                <c:pt idx="0">
                  <c:v>VIC Community</c:v>
                </c:pt>
              </c:strCache>
            </c:strRef>
          </c:tx>
          <c:spPr>
            <a:solidFill>
              <a:schemeClr val="accent6"/>
            </a:solidFill>
            <a:ln>
              <a:noFill/>
            </a:ln>
            <a:effectLst/>
          </c:spPr>
          <c:invertIfNegative val="0"/>
          <c:dLbls>
            <c:dLbl>
              <c:idx val="0"/>
              <c:tx>
                <c:rich>
                  <a:bodyPr/>
                  <a:lstStyle/>
                  <a:p>
                    <a:fld id="{ED833EE4-20BF-4D07-9E9A-464990E96623}" type="VALUE">
                      <a:rPr lang="en-US" smtClean="0"/>
                      <a:pPr/>
                      <a:t>[VALUE]</a:t>
                    </a:fld>
                    <a:r>
                      <a:rPr lang="en-US" smtClean="0"/>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4ACC-45A8-BB9A-E3DAC8E75BEE}"/>
                </c:ext>
              </c:extLst>
            </c:dLbl>
            <c:dLbl>
              <c:idx val="1"/>
              <c:tx>
                <c:rich>
                  <a:bodyPr/>
                  <a:lstStyle/>
                  <a:p>
                    <a:fld id="{D0A916FB-49F5-44A0-80AC-BB4E58DDD6FC}" type="VALUE">
                      <a:rPr lang="en-US" smtClean="0"/>
                      <a:pPr/>
                      <a:t>[VALUE]</a:t>
                    </a:fld>
                    <a:r>
                      <a:rPr lang="en-US" smtClean="0"/>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4ACC-45A8-BB9A-E3DAC8E75BEE}"/>
                </c:ext>
              </c:extLst>
            </c:dLbl>
            <c:dLbl>
              <c:idx val="2"/>
              <c:tx>
                <c:rich>
                  <a:bodyPr/>
                  <a:lstStyle/>
                  <a:p>
                    <a:fld id="{93029EEE-9177-4C19-BF3D-45E8C6820864}" type="VALUE">
                      <a:rPr lang="en-US" smtClean="0"/>
                      <a:pPr/>
                      <a:t>[VALUE]</a:t>
                    </a:fld>
                    <a:r>
                      <a:rPr lang="en-US" smtClean="0"/>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4ACC-45A8-BB9A-E3DAC8E75BE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Depression</c:v>
                </c:pt>
                <c:pt idx="1">
                  <c:v>Anxiety</c:v>
                </c:pt>
                <c:pt idx="2">
                  <c:v>Stress</c:v>
                </c:pt>
              </c:strCache>
            </c:strRef>
          </c:cat>
          <c:val>
            <c:numRef>
              <c:f>Sheet1!$D$2:$D$4</c:f>
              <c:numCache>
                <c:formatCode>General</c:formatCode>
                <c:ptCount val="3"/>
                <c:pt idx="0">
                  <c:v>11</c:v>
                </c:pt>
                <c:pt idx="1">
                  <c:v>17</c:v>
                </c:pt>
                <c:pt idx="2">
                  <c:v>10</c:v>
                </c:pt>
              </c:numCache>
            </c:numRef>
          </c:val>
          <c:extLst>
            <c:ext xmlns:c16="http://schemas.microsoft.com/office/drawing/2014/chart" uri="{C3380CC4-5D6E-409C-BE32-E72D297353CC}">
              <c16:uniqueId val="{0000000B-4ACC-45A8-BB9A-E3DAC8E75BEE}"/>
            </c:ext>
          </c:extLst>
        </c:ser>
        <c:dLbls>
          <c:showLegendKey val="0"/>
          <c:showVal val="0"/>
          <c:showCatName val="0"/>
          <c:showSerName val="0"/>
          <c:showPercent val="0"/>
          <c:showBubbleSize val="0"/>
        </c:dLbls>
        <c:gapWidth val="219"/>
        <c:overlap val="-27"/>
        <c:axId val="479422024"/>
        <c:axId val="479422352"/>
      </c:barChart>
      <c:catAx>
        <c:axId val="479422024"/>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AU" dirty="0" smtClean="0"/>
                  <a:t>DASS-21 Subscale </a:t>
                </a:r>
                <a:endParaRPr lang="en-AU" dirty="0"/>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79422352"/>
        <c:crosses val="autoZero"/>
        <c:auto val="1"/>
        <c:lblAlgn val="ctr"/>
        <c:lblOffset val="100"/>
        <c:noMultiLvlLbl val="0"/>
      </c:catAx>
      <c:valAx>
        <c:axId val="4794223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AU" dirty="0" smtClean="0"/>
                  <a:t>% of young people</a:t>
                </a:r>
                <a:endParaRPr lang="en-AU" dirty="0"/>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794220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500" dirty="0" smtClean="0"/>
              <a:t>Mean Score on DERS -18</a:t>
            </a:r>
            <a:r>
              <a:rPr lang="en-US" sz="1500" baseline="0" dirty="0" smtClean="0"/>
              <a:t> Across Samples</a:t>
            </a:r>
            <a:endParaRPr lang="en-US" sz="1500" dirty="0"/>
          </a:p>
        </c:rich>
      </c:tx>
      <c:layout>
        <c:manualLayout>
          <c:xMode val="edge"/>
          <c:yMode val="edge"/>
          <c:x val="0.17963813024766087"/>
          <c:y val="4.7451802224733962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DERS total score</c:v>
                </c:pt>
              </c:strCache>
            </c:strRef>
          </c:tx>
          <c:spPr>
            <a:solidFill>
              <a:schemeClr val="accent1"/>
            </a:solidFill>
            <a:ln>
              <a:noFill/>
            </a:ln>
            <a:effectLst/>
          </c:spPr>
          <c:invertIfNegative val="0"/>
          <c:dPt>
            <c:idx val="0"/>
            <c:invertIfNegative val="0"/>
            <c:bubble3D val="0"/>
            <c:spPr>
              <a:solidFill>
                <a:srgbClr val="E4457D"/>
              </a:solidFill>
              <a:ln>
                <a:noFill/>
              </a:ln>
              <a:effectLst/>
            </c:spPr>
            <c:extLst>
              <c:ext xmlns:c16="http://schemas.microsoft.com/office/drawing/2014/chart" uri="{C3380CC4-5D6E-409C-BE32-E72D297353CC}">
                <c16:uniqueId val="{00000003-F703-4919-9E31-C9782B5CA4E1}"/>
              </c:ext>
            </c:extLst>
          </c:dPt>
          <c:dPt>
            <c:idx val="1"/>
            <c:invertIfNegative val="0"/>
            <c:bubble3D val="0"/>
            <c:spPr>
              <a:solidFill>
                <a:srgbClr val="77E0C1"/>
              </a:solidFill>
              <a:ln>
                <a:noFill/>
              </a:ln>
              <a:effectLst/>
            </c:spPr>
            <c:extLst>
              <c:ext xmlns:c16="http://schemas.microsoft.com/office/drawing/2014/chart" uri="{C3380CC4-5D6E-409C-BE32-E72D297353CC}">
                <c16:uniqueId val="{00000004-F703-4919-9E31-C9782B5CA4E1}"/>
              </c:ext>
            </c:extLst>
          </c:dPt>
          <c:dPt>
            <c:idx val="2"/>
            <c:invertIfNegative val="0"/>
            <c:bubble3D val="0"/>
            <c:spPr>
              <a:solidFill>
                <a:srgbClr val="FF893D"/>
              </a:solidFill>
              <a:ln>
                <a:noFill/>
              </a:ln>
              <a:effectLst/>
            </c:spPr>
            <c:extLst>
              <c:ext xmlns:c16="http://schemas.microsoft.com/office/drawing/2014/chart" uri="{C3380CC4-5D6E-409C-BE32-E72D297353CC}">
                <c16:uniqueId val="{00000005-F703-4919-9E31-C9782B5CA4E1}"/>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NSW </c:v>
                </c:pt>
                <c:pt idx="1">
                  <c:v>VIC Community       </c:v>
                </c:pt>
                <c:pt idx="2">
                  <c:v>*International Undergraduate</c:v>
                </c:pt>
              </c:strCache>
            </c:strRef>
          </c:cat>
          <c:val>
            <c:numRef>
              <c:f>Sheet1!$B$2:$B$4</c:f>
              <c:numCache>
                <c:formatCode>General</c:formatCode>
                <c:ptCount val="3"/>
                <c:pt idx="0">
                  <c:v>52.15</c:v>
                </c:pt>
                <c:pt idx="1">
                  <c:v>41.98</c:v>
                </c:pt>
                <c:pt idx="2">
                  <c:v>39.340000000000003</c:v>
                </c:pt>
              </c:numCache>
            </c:numRef>
          </c:val>
          <c:extLst>
            <c:ext xmlns:c16="http://schemas.microsoft.com/office/drawing/2014/chart" uri="{C3380CC4-5D6E-409C-BE32-E72D297353CC}">
              <c16:uniqueId val="{00000000-F703-4919-9E31-C9782B5CA4E1}"/>
            </c:ext>
          </c:extLst>
        </c:ser>
        <c:dLbls>
          <c:dLblPos val="outEnd"/>
          <c:showLegendKey val="0"/>
          <c:showVal val="1"/>
          <c:showCatName val="0"/>
          <c:showSerName val="0"/>
          <c:showPercent val="0"/>
          <c:showBubbleSize val="0"/>
        </c:dLbls>
        <c:gapWidth val="219"/>
        <c:overlap val="-27"/>
        <c:axId val="477341384"/>
        <c:axId val="477336792"/>
      </c:barChart>
      <c:catAx>
        <c:axId val="477341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77336792"/>
        <c:crosses val="autoZero"/>
        <c:auto val="1"/>
        <c:lblAlgn val="ctr"/>
        <c:lblOffset val="100"/>
        <c:noMultiLvlLbl val="0"/>
      </c:catAx>
      <c:valAx>
        <c:axId val="47733679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AU" sz="1000" dirty="0" smtClean="0"/>
                  <a:t>Mean score on DERS-18</a:t>
                </a:r>
                <a:endParaRPr lang="en-AU" sz="1000" dirty="0"/>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773413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DE5B79-8963-4EB1-A860-47FA3F81B81A}" type="doc">
      <dgm:prSet loTypeId="urn:microsoft.com/office/officeart/2005/8/layout/radial1" loCatId="relationship" qsTypeId="urn:microsoft.com/office/officeart/2005/8/quickstyle/simple1" qsCatId="simple" csTypeId="urn:microsoft.com/office/officeart/2005/8/colors/colorful1" csCatId="colorful" phldr="1"/>
      <dgm:spPr/>
      <dgm:t>
        <a:bodyPr/>
        <a:lstStyle/>
        <a:p>
          <a:endParaRPr lang="en-US"/>
        </a:p>
      </dgm:t>
    </dgm:pt>
    <dgm:pt modelId="{0B9B530B-8D0C-4B18-81E7-790992D6B6F7}">
      <dgm:prSet phldrT="[Text]"/>
      <dgm:spPr>
        <a:solidFill>
          <a:srgbClr val="FD4F57"/>
        </a:solidFill>
        <a:ln>
          <a:noFill/>
        </a:ln>
      </dgm:spPr>
      <dgm:t>
        <a:bodyPr/>
        <a:lstStyle/>
        <a:p>
          <a:r>
            <a:rPr lang="en-US" dirty="0" smtClean="0"/>
            <a:t>Emotion Regulation</a:t>
          </a:r>
          <a:endParaRPr lang="en-US" dirty="0"/>
        </a:p>
      </dgm:t>
    </dgm:pt>
    <dgm:pt modelId="{40D81395-001E-4DBD-814E-0B949742FA69}" type="parTrans" cxnId="{7B403D47-2C21-4AB2-85F9-E36F19C4D68A}">
      <dgm:prSet/>
      <dgm:spPr/>
      <dgm:t>
        <a:bodyPr/>
        <a:lstStyle/>
        <a:p>
          <a:endParaRPr lang="en-US"/>
        </a:p>
      </dgm:t>
    </dgm:pt>
    <dgm:pt modelId="{933477B7-CF41-4196-B9B5-8EEB7434A6B0}" type="sibTrans" cxnId="{7B403D47-2C21-4AB2-85F9-E36F19C4D68A}">
      <dgm:prSet/>
      <dgm:spPr/>
      <dgm:t>
        <a:bodyPr/>
        <a:lstStyle/>
        <a:p>
          <a:endParaRPr lang="en-US"/>
        </a:p>
      </dgm:t>
    </dgm:pt>
    <dgm:pt modelId="{7DADD2B9-8299-4EF7-9A4B-4D3C2376FDD5}">
      <dgm:prSet phldrT="[Text]" custT="1"/>
      <dgm:spPr>
        <a:solidFill>
          <a:srgbClr val="E67ECE"/>
        </a:solidFill>
        <a:ln>
          <a:noFill/>
        </a:ln>
      </dgm:spPr>
      <dgm:t>
        <a:bodyPr/>
        <a:lstStyle/>
        <a:p>
          <a:r>
            <a:rPr lang="en-US" sz="1200" dirty="0" smtClean="0">
              <a:solidFill>
                <a:schemeClr val="tx1"/>
              </a:solidFill>
            </a:rPr>
            <a:t>Difficulty engaging in goal directed </a:t>
          </a:r>
          <a:r>
            <a:rPr lang="en-US" sz="1200" dirty="0" err="1" smtClean="0">
              <a:solidFill>
                <a:schemeClr val="tx1"/>
              </a:solidFill>
            </a:rPr>
            <a:t>behaviour</a:t>
          </a:r>
          <a:endParaRPr lang="en-US" sz="1200" dirty="0">
            <a:solidFill>
              <a:schemeClr val="tx1"/>
            </a:solidFill>
          </a:endParaRPr>
        </a:p>
      </dgm:t>
    </dgm:pt>
    <dgm:pt modelId="{59CB15BA-27AC-4BE0-8FC4-330DC68A1242}" type="parTrans" cxnId="{9989063E-1CC1-4014-B701-B8472FF7075E}">
      <dgm:prSet/>
      <dgm:spPr/>
      <dgm:t>
        <a:bodyPr/>
        <a:lstStyle/>
        <a:p>
          <a:endParaRPr lang="en-US"/>
        </a:p>
      </dgm:t>
    </dgm:pt>
    <dgm:pt modelId="{4F83BFE3-8234-4329-B5A0-8561B72AE642}" type="sibTrans" cxnId="{9989063E-1CC1-4014-B701-B8472FF7075E}">
      <dgm:prSet/>
      <dgm:spPr/>
      <dgm:t>
        <a:bodyPr/>
        <a:lstStyle/>
        <a:p>
          <a:endParaRPr lang="en-US"/>
        </a:p>
      </dgm:t>
    </dgm:pt>
    <dgm:pt modelId="{EA29E8F7-7740-466B-B787-26571A3D9EA1}">
      <dgm:prSet phldrT="[Text]" custT="1"/>
      <dgm:spPr>
        <a:solidFill>
          <a:srgbClr val="E4457D"/>
        </a:solidFill>
        <a:ln>
          <a:noFill/>
        </a:ln>
      </dgm:spPr>
      <dgm:t>
        <a:bodyPr/>
        <a:lstStyle/>
        <a:p>
          <a:r>
            <a:rPr lang="en-US" sz="1200" dirty="0" smtClean="0">
              <a:solidFill>
                <a:schemeClr val="tx1"/>
              </a:solidFill>
            </a:rPr>
            <a:t>Impulse control difficulties</a:t>
          </a:r>
          <a:endParaRPr lang="en-US" sz="1200" dirty="0">
            <a:solidFill>
              <a:schemeClr val="tx1"/>
            </a:solidFill>
          </a:endParaRPr>
        </a:p>
      </dgm:t>
    </dgm:pt>
    <dgm:pt modelId="{39C72AAE-8519-4874-A6DA-F2FBA42771B1}" type="parTrans" cxnId="{2D8A5AEA-3152-4346-B64E-6F1CB091D901}">
      <dgm:prSet/>
      <dgm:spPr/>
      <dgm:t>
        <a:bodyPr/>
        <a:lstStyle/>
        <a:p>
          <a:endParaRPr lang="en-US"/>
        </a:p>
      </dgm:t>
    </dgm:pt>
    <dgm:pt modelId="{07AE9B5C-C023-4B16-8CB9-01F3891198CC}" type="sibTrans" cxnId="{2D8A5AEA-3152-4346-B64E-6F1CB091D901}">
      <dgm:prSet/>
      <dgm:spPr/>
      <dgm:t>
        <a:bodyPr/>
        <a:lstStyle/>
        <a:p>
          <a:endParaRPr lang="en-US"/>
        </a:p>
      </dgm:t>
    </dgm:pt>
    <dgm:pt modelId="{D7B2FBC5-2AA1-4724-9DBC-A8CEF181FB84}">
      <dgm:prSet phldrT="[Text]" custT="1"/>
      <dgm:spPr>
        <a:solidFill>
          <a:srgbClr val="00C081"/>
        </a:solidFill>
        <a:ln>
          <a:noFill/>
        </a:ln>
      </dgm:spPr>
      <dgm:t>
        <a:bodyPr/>
        <a:lstStyle/>
        <a:p>
          <a:r>
            <a:rPr lang="en-US" sz="1200" dirty="0" smtClean="0">
              <a:solidFill>
                <a:schemeClr val="tx1"/>
              </a:solidFill>
            </a:rPr>
            <a:t>Lack of emotional awareness</a:t>
          </a:r>
          <a:endParaRPr lang="en-US" sz="1200" dirty="0">
            <a:solidFill>
              <a:schemeClr val="tx1"/>
            </a:solidFill>
          </a:endParaRPr>
        </a:p>
      </dgm:t>
    </dgm:pt>
    <dgm:pt modelId="{69AFC2E6-DEF2-4B84-939E-719DCA57E27C}" type="parTrans" cxnId="{A83FE1F9-441F-4B15-ABB1-FA594CECAAAC}">
      <dgm:prSet/>
      <dgm:spPr/>
      <dgm:t>
        <a:bodyPr/>
        <a:lstStyle/>
        <a:p>
          <a:endParaRPr lang="en-US"/>
        </a:p>
      </dgm:t>
    </dgm:pt>
    <dgm:pt modelId="{F54D9AC7-AAE1-4110-A285-B2E2C1D16DC1}" type="sibTrans" cxnId="{A83FE1F9-441F-4B15-ABB1-FA594CECAAAC}">
      <dgm:prSet/>
      <dgm:spPr/>
      <dgm:t>
        <a:bodyPr/>
        <a:lstStyle/>
        <a:p>
          <a:endParaRPr lang="en-US"/>
        </a:p>
      </dgm:t>
    </dgm:pt>
    <dgm:pt modelId="{557DEEF8-D91C-4567-A031-E2CDD5FA28BC}">
      <dgm:prSet phldrT="[Text]" custT="1"/>
      <dgm:spPr>
        <a:solidFill>
          <a:srgbClr val="FF893D"/>
        </a:solidFill>
        <a:ln>
          <a:noFill/>
        </a:ln>
      </dgm:spPr>
      <dgm:t>
        <a:bodyPr/>
        <a:lstStyle/>
        <a:p>
          <a:r>
            <a:rPr lang="en-US" sz="1200" dirty="0" smtClean="0">
              <a:solidFill>
                <a:schemeClr val="tx1"/>
              </a:solidFill>
            </a:rPr>
            <a:t>Non-acceptance of emotional responses</a:t>
          </a:r>
          <a:endParaRPr lang="en-US" sz="1200" dirty="0">
            <a:solidFill>
              <a:schemeClr val="tx1"/>
            </a:solidFill>
          </a:endParaRPr>
        </a:p>
      </dgm:t>
    </dgm:pt>
    <dgm:pt modelId="{F7933C3D-3D66-48A6-A913-DE4F5FC2D9E2}" type="parTrans" cxnId="{F6057153-8D75-4ACE-B386-54428C72E55B}">
      <dgm:prSet/>
      <dgm:spPr/>
      <dgm:t>
        <a:bodyPr/>
        <a:lstStyle/>
        <a:p>
          <a:endParaRPr lang="en-US"/>
        </a:p>
      </dgm:t>
    </dgm:pt>
    <dgm:pt modelId="{65DAFD36-A6C7-4B77-8A71-4497F3CAF03D}" type="sibTrans" cxnId="{F6057153-8D75-4ACE-B386-54428C72E55B}">
      <dgm:prSet/>
      <dgm:spPr/>
      <dgm:t>
        <a:bodyPr/>
        <a:lstStyle/>
        <a:p>
          <a:endParaRPr lang="en-US"/>
        </a:p>
      </dgm:t>
    </dgm:pt>
    <dgm:pt modelId="{EEB4BA4D-B140-48AA-9536-BDE0B9DC8D77}">
      <dgm:prSet phldrT="[Text]" custT="1"/>
      <dgm:spPr>
        <a:solidFill>
          <a:srgbClr val="00AEEF"/>
        </a:solidFill>
        <a:ln>
          <a:noFill/>
        </a:ln>
      </dgm:spPr>
      <dgm:t>
        <a:bodyPr/>
        <a:lstStyle/>
        <a:p>
          <a:r>
            <a:rPr lang="en-US" sz="1200" dirty="0" smtClean="0">
              <a:solidFill>
                <a:schemeClr val="tx1"/>
              </a:solidFill>
            </a:rPr>
            <a:t>Lack of emotional clarity </a:t>
          </a:r>
          <a:endParaRPr lang="en-US" sz="1200" dirty="0">
            <a:solidFill>
              <a:schemeClr val="tx1"/>
            </a:solidFill>
          </a:endParaRPr>
        </a:p>
      </dgm:t>
    </dgm:pt>
    <dgm:pt modelId="{3F1B7173-1284-4F1F-99B3-D92DD0643EFE}" type="parTrans" cxnId="{1E8656C6-AF27-4D5C-BEE2-8DA4249B4624}">
      <dgm:prSet/>
      <dgm:spPr/>
      <dgm:t>
        <a:bodyPr/>
        <a:lstStyle/>
        <a:p>
          <a:endParaRPr lang="en-US"/>
        </a:p>
      </dgm:t>
    </dgm:pt>
    <dgm:pt modelId="{14B7D476-A6D0-4A7D-95A8-A9220E7AD320}" type="sibTrans" cxnId="{1E8656C6-AF27-4D5C-BEE2-8DA4249B4624}">
      <dgm:prSet/>
      <dgm:spPr/>
      <dgm:t>
        <a:bodyPr/>
        <a:lstStyle/>
        <a:p>
          <a:endParaRPr lang="en-US"/>
        </a:p>
      </dgm:t>
    </dgm:pt>
    <dgm:pt modelId="{321EF640-BE80-4486-A7F0-2BA3A37FB967}">
      <dgm:prSet phldrT="[Text]" custT="1"/>
      <dgm:spPr>
        <a:solidFill>
          <a:srgbClr val="FEDD3D"/>
        </a:solidFill>
        <a:ln>
          <a:noFill/>
        </a:ln>
      </dgm:spPr>
      <dgm:t>
        <a:bodyPr/>
        <a:lstStyle/>
        <a:p>
          <a:r>
            <a:rPr lang="en-US" sz="1200" dirty="0" smtClean="0">
              <a:solidFill>
                <a:schemeClr val="tx1"/>
              </a:solidFill>
            </a:rPr>
            <a:t>Limited access to emotion regulation strategies</a:t>
          </a:r>
          <a:endParaRPr lang="en-US" sz="1200" dirty="0">
            <a:solidFill>
              <a:schemeClr val="tx1"/>
            </a:solidFill>
          </a:endParaRPr>
        </a:p>
      </dgm:t>
    </dgm:pt>
    <dgm:pt modelId="{344BD2E0-141A-42EF-94CC-23E9FA43E94E}" type="parTrans" cxnId="{C47DA556-B5F9-45C3-BBF0-771BAAFD0E5B}">
      <dgm:prSet/>
      <dgm:spPr/>
      <dgm:t>
        <a:bodyPr/>
        <a:lstStyle/>
        <a:p>
          <a:endParaRPr lang="en-US"/>
        </a:p>
      </dgm:t>
    </dgm:pt>
    <dgm:pt modelId="{535C8B91-BF7B-48F4-A42B-788DE1F01B17}" type="sibTrans" cxnId="{C47DA556-B5F9-45C3-BBF0-771BAAFD0E5B}">
      <dgm:prSet/>
      <dgm:spPr/>
      <dgm:t>
        <a:bodyPr/>
        <a:lstStyle/>
        <a:p>
          <a:endParaRPr lang="en-US"/>
        </a:p>
      </dgm:t>
    </dgm:pt>
    <dgm:pt modelId="{D51A28D9-5189-42CC-B220-5BC1E9848C4B}" type="pres">
      <dgm:prSet presAssocID="{78DE5B79-8963-4EB1-A860-47FA3F81B81A}" presName="cycle" presStyleCnt="0">
        <dgm:presLayoutVars>
          <dgm:chMax val="1"/>
          <dgm:dir/>
          <dgm:animLvl val="ctr"/>
          <dgm:resizeHandles val="exact"/>
        </dgm:presLayoutVars>
      </dgm:prSet>
      <dgm:spPr/>
      <dgm:t>
        <a:bodyPr/>
        <a:lstStyle/>
        <a:p>
          <a:endParaRPr lang="en-US"/>
        </a:p>
      </dgm:t>
    </dgm:pt>
    <dgm:pt modelId="{3D6F763F-F471-4FFB-8BB2-EE7F713C337A}" type="pres">
      <dgm:prSet presAssocID="{0B9B530B-8D0C-4B18-81E7-790992D6B6F7}" presName="centerShape" presStyleLbl="node0" presStyleIdx="0" presStyleCnt="1"/>
      <dgm:spPr/>
      <dgm:t>
        <a:bodyPr/>
        <a:lstStyle/>
        <a:p>
          <a:endParaRPr lang="en-US"/>
        </a:p>
      </dgm:t>
    </dgm:pt>
    <dgm:pt modelId="{24C31BAA-B436-4FFB-907B-6566D6E71D2E}" type="pres">
      <dgm:prSet presAssocID="{69AFC2E6-DEF2-4B84-939E-719DCA57E27C}" presName="Name9" presStyleLbl="parChTrans1D2" presStyleIdx="0" presStyleCnt="6"/>
      <dgm:spPr/>
      <dgm:t>
        <a:bodyPr/>
        <a:lstStyle/>
        <a:p>
          <a:endParaRPr lang="en-US"/>
        </a:p>
      </dgm:t>
    </dgm:pt>
    <dgm:pt modelId="{DC891697-D8BE-472A-B4CA-FE03D21F40B3}" type="pres">
      <dgm:prSet presAssocID="{69AFC2E6-DEF2-4B84-939E-719DCA57E27C}" presName="connTx" presStyleLbl="parChTrans1D2" presStyleIdx="0" presStyleCnt="6"/>
      <dgm:spPr/>
      <dgm:t>
        <a:bodyPr/>
        <a:lstStyle/>
        <a:p>
          <a:endParaRPr lang="en-US"/>
        </a:p>
      </dgm:t>
    </dgm:pt>
    <dgm:pt modelId="{1561C49C-D163-4469-8773-6ABEC83C092C}" type="pres">
      <dgm:prSet presAssocID="{D7B2FBC5-2AA1-4724-9DBC-A8CEF181FB84}" presName="node" presStyleLbl="node1" presStyleIdx="0" presStyleCnt="6" custRadScaleRad="100180" custRadScaleInc="-3848">
        <dgm:presLayoutVars>
          <dgm:bulletEnabled val="1"/>
        </dgm:presLayoutVars>
      </dgm:prSet>
      <dgm:spPr/>
      <dgm:t>
        <a:bodyPr/>
        <a:lstStyle/>
        <a:p>
          <a:endParaRPr lang="en-US"/>
        </a:p>
      </dgm:t>
    </dgm:pt>
    <dgm:pt modelId="{6ADE9877-DDFB-4E43-A0C5-45056B87F7C1}" type="pres">
      <dgm:prSet presAssocID="{59CB15BA-27AC-4BE0-8FC4-330DC68A1242}" presName="Name9" presStyleLbl="parChTrans1D2" presStyleIdx="1" presStyleCnt="6"/>
      <dgm:spPr/>
      <dgm:t>
        <a:bodyPr/>
        <a:lstStyle/>
        <a:p>
          <a:endParaRPr lang="en-US"/>
        </a:p>
      </dgm:t>
    </dgm:pt>
    <dgm:pt modelId="{8ABDC02F-0CDD-4A05-B34A-491240A53308}" type="pres">
      <dgm:prSet presAssocID="{59CB15BA-27AC-4BE0-8FC4-330DC68A1242}" presName="connTx" presStyleLbl="parChTrans1D2" presStyleIdx="1" presStyleCnt="6"/>
      <dgm:spPr/>
      <dgm:t>
        <a:bodyPr/>
        <a:lstStyle/>
        <a:p>
          <a:endParaRPr lang="en-US"/>
        </a:p>
      </dgm:t>
    </dgm:pt>
    <dgm:pt modelId="{498B0BF4-3246-417C-B986-42916F7EB044}" type="pres">
      <dgm:prSet presAssocID="{7DADD2B9-8299-4EF7-9A4B-4D3C2376FDD5}" presName="node" presStyleLbl="node1" presStyleIdx="1" presStyleCnt="6">
        <dgm:presLayoutVars>
          <dgm:bulletEnabled val="1"/>
        </dgm:presLayoutVars>
      </dgm:prSet>
      <dgm:spPr/>
      <dgm:t>
        <a:bodyPr/>
        <a:lstStyle/>
        <a:p>
          <a:endParaRPr lang="en-US"/>
        </a:p>
      </dgm:t>
    </dgm:pt>
    <dgm:pt modelId="{37E3ABBA-1D7E-40AF-B9AE-EFBB57745CB8}" type="pres">
      <dgm:prSet presAssocID="{39C72AAE-8519-4874-A6DA-F2FBA42771B1}" presName="Name9" presStyleLbl="parChTrans1D2" presStyleIdx="2" presStyleCnt="6"/>
      <dgm:spPr/>
      <dgm:t>
        <a:bodyPr/>
        <a:lstStyle/>
        <a:p>
          <a:endParaRPr lang="en-US"/>
        </a:p>
      </dgm:t>
    </dgm:pt>
    <dgm:pt modelId="{CC0559C7-1A87-437A-8F09-CE05B33E4B86}" type="pres">
      <dgm:prSet presAssocID="{39C72AAE-8519-4874-A6DA-F2FBA42771B1}" presName="connTx" presStyleLbl="parChTrans1D2" presStyleIdx="2" presStyleCnt="6"/>
      <dgm:spPr/>
      <dgm:t>
        <a:bodyPr/>
        <a:lstStyle/>
        <a:p>
          <a:endParaRPr lang="en-US"/>
        </a:p>
      </dgm:t>
    </dgm:pt>
    <dgm:pt modelId="{97E4913F-3180-41B9-9738-8A930BC85A6E}" type="pres">
      <dgm:prSet presAssocID="{EA29E8F7-7740-466B-B787-26571A3D9EA1}" presName="node" presStyleLbl="node1" presStyleIdx="2" presStyleCnt="6" custRadScaleRad="102340" custRadScaleInc="-2511">
        <dgm:presLayoutVars>
          <dgm:bulletEnabled val="1"/>
        </dgm:presLayoutVars>
      </dgm:prSet>
      <dgm:spPr/>
      <dgm:t>
        <a:bodyPr/>
        <a:lstStyle/>
        <a:p>
          <a:endParaRPr lang="en-US"/>
        </a:p>
      </dgm:t>
    </dgm:pt>
    <dgm:pt modelId="{2B6344DC-9BF2-4717-AA8E-5DC447A44264}" type="pres">
      <dgm:prSet presAssocID="{F7933C3D-3D66-48A6-A913-DE4F5FC2D9E2}" presName="Name9" presStyleLbl="parChTrans1D2" presStyleIdx="3" presStyleCnt="6"/>
      <dgm:spPr/>
      <dgm:t>
        <a:bodyPr/>
        <a:lstStyle/>
        <a:p>
          <a:endParaRPr lang="en-US"/>
        </a:p>
      </dgm:t>
    </dgm:pt>
    <dgm:pt modelId="{C21D5480-F4F6-4159-89B5-64D6B57F917E}" type="pres">
      <dgm:prSet presAssocID="{F7933C3D-3D66-48A6-A913-DE4F5FC2D9E2}" presName="connTx" presStyleLbl="parChTrans1D2" presStyleIdx="3" presStyleCnt="6"/>
      <dgm:spPr/>
      <dgm:t>
        <a:bodyPr/>
        <a:lstStyle/>
        <a:p>
          <a:endParaRPr lang="en-US"/>
        </a:p>
      </dgm:t>
    </dgm:pt>
    <dgm:pt modelId="{CB3D5AFE-6437-4FD1-9F06-DB88CEA159EA}" type="pres">
      <dgm:prSet presAssocID="{557DEEF8-D91C-4567-A031-E2CDD5FA28BC}" presName="node" presStyleLbl="node1" presStyleIdx="3" presStyleCnt="6" custRadScaleRad="100036" custRadScaleInc="-5139">
        <dgm:presLayoutVars>
          <dgm:bulletEnabled val="1"/>
        </dgm:presLayoutVars>
      </dgm:prSet>
      <dgm:spPr/>
      <dgm:t>
        <a:bodyPr/>
        <a:lstStyle/>
        <a:p>
          <a:endParaRPr lang="en-US"/>
        </a:p>
      </dgm:t>
    </dgm:pt>
    <dgm:pt modelId="{9A0B22C5-05C8-49E5-B91C-0B83C94A0CDC}" type="pres">
      <dgm:prSet presAssocID="{344BD2E0-141A-42EF-94CC-23E9FA43E94E}" presName="Name9" presStyleLbl="parChTrans1D2" presStyleIdx="4" presStyleCnt="6"/>
      <dgm:spPr/>
      <dgm:t>
        <a:bodyPr/>
        <a:lstStyle/>
        <a:p>
          <a:endParaRPr lang="en-US"/>
        </a:p>
      </dgm:t>
    </dgm:pt>
    <dgm:pt modelId="{C9F83608-DE6D-4FF4-8EDF-2A7954C079A2}" type="pres">
      <dgm:prSet presAssocID="{344BD2E0-141A-42EF-94CC-23E9FA43E94E}" presName="connTx" presStyleLbl="parChTrans1D2" presStyleIdx="4" presStyleCnt="6"/>
      <dgm:spPr/>
      <dgm:t>
        <a:bodyPr/>
        <a:lstStyle/>
        <a:p>
          <a:endParaRPr lang="en-US"/>
        </a:p>
      </dgm:t>
    </dgm:pt>
    <dgm:pt modelId="{6AD7FC6C-80EB-47E3-B581-1283E9DA6E3A}" type="pres">
      <dgm:prSet presAssocID="{321EF640-BE80-4486-A7F0-2BA3A37FB967}" presName="node" presStyleLbl="node1" presStyleIdx="4" presStyleCnt="6">
        <dgm:presLayoutVars>
          <dgm:bulletEnabled val="1"/>
        </dgm:presLayoutVars>
      </dgm:prSet>
      <dgm:spPr/>
      <dgm:t>
        <a:bodyPr/>
        <a:lstStyle/>
        <a:p>
          <a:endParaRPr lang="en-US"/>
        </a:p>
      </dgm:t>
    </dgm:pt>
    <dgm:pt modelId="{69452082-2AAF-4190-9C35-F3DB94C8B09A}" type="pres">
      <dgm:prSet presAssocID="{3F1B7173-1284-4F1F-99B3-D92DD0643EFE}" presName="Name9" presStyleLbl="parChTrans1D2" presStyleIdx="5" presStyleCnt="6"/>
      <dgm:spPr/>
      <dgm:t>
        <a:bodyPr/>
        <a:lstStyle/>
        <a:p>
          <a:endParaRPr lang="en-US"/>
        </a:p>
      </dgm:t>
    </dgm:pt>
    <dgm:pt modelId="{A4666DCC-F349-48E8-969D-663F2A345D42}" type="pres">
      <dgm:prSet presAssocID="{3F1B7173-1284-4F1F-99B3-D92DD0643EFE}" presName="connTx" presStyleLbl="parChTrans1D2" presStyleIdx="5" presStyleCnt="6"/>
      <dgm:spPr/>
      <dgm:t>
        <a:bodyPr/>
        <a:lstStyle/>
        <a:p>
          <a:endParaRPr lang="en-US"/>
        </a:p>
      </dgm:t>
    </dgm:pt>
    <dgm:pt modelId="{C2552B64-8892-49D5-B35D-FBF913ACE515}" type="pres">
      <dgm:prSet presAssocID="{EEB4BA4D-B140-48AA-9536-BDE0B9DC8D77}" presName="node" presStyleLbl="node1" presStyleIdx="5" presStyleCnt="6" custRadScaleRad="97679" custRadScaleInc="2631">
        <dgm:presLayoutVars>
          <dgm:bulletEnabled val="1"/>
        </dgm:presLayoutVars>
      </dgm:prSet>
      <dgm:spPr/>
      <dgm:t>
        <a:bodyPr/>
        <a:lstStyle/>
        <a:p>
          <a:endParaRPr lang="en-US"/>
        </a:p>
      </dgm:t>
    </dgm:pt>
  </dgm:ptLst>
  <dgm:cxnLst>
    <dgm:cxn modelId="{2A77F36B-DCAD-4708-AE0F-C42ABF744661}" type="presOf" srcId="{321EF640-BE80-4486-A7F0-2BA3A37FB967}" destId="{6AD7FC6C-80EB-47E3-B581-1283E9DA6E3A}" srcOrd="0" destOrd="0" presId="urn:microsoft.com/office/officeart/2005/8/layout/radial1"/>
    <dgm:cxn modelId="{379F6F0A-6F34-4B67-89CA-FD23671CBE01}" type="presOf" srcId="{59CB15BA-27AC-4BE0-8FC4-330DC68A1242}" destId="{8ABDC02F-0CDD-4A05-B34A-491240A53308}" srcOrd="1" destOrd="0" presId="urn:microsoft.com/office/officeart/2005/8/layout/radial1"/>
    <dgm:cxn modelId="{1E8656C6-AF27-4D5C-BEE2-8DA4249B4624}" srcId="{0B9B530B-8D0C-4B18-81E7-790992D6B6F7}" destId="{EEB4BA4D-B140-48AA-9536-BDE0B9DC8D77}" srcOrd="5" destOrd="0" parTransId="{3F1B7173-1284-4F1F-99B3-D92DD0643EFE}" sibTransId="{14B7D476-A6D0-4A7D-95A8-A9220E7AD320}"/>
    <dgm:cxn modelId="{77B9193F-222E-4916-8C9A-EE519813DFEE}" type="presOf" srcId="{78DE5B79-8963-4EB1-A860-47FA3F81B81A}" destId="{D51A28D9-5189-42CC-B220-5BC1E9848C4B}" srcOrd="0" destOrd="0" presId="urn:microsoft.com/office/officeart/2005/8/layout/radial1"/>
    <dgm:cxn modelId="{7B403D47-2C21-4AB2-85F9-E36F19C4D68A}" srcId="{78DE5B79-8963-4EB1-A860-47FA3F81B81A}" destId="{0B9B530B-8D0C-4B18-81E7-790992D6B6F7}" srcOrd="0" destOrd="0" parTransId="{40D81395-001E-4DBD-814E-0B949742FA69}" sibTransId="{933477B7-CF41-4196-B9B5-8EEB7434A6B0}"/>
    <dgm:cxn modelId="{82688CC4-C1F7-4CE3-8796-41B35E63CCB7}" type="presOf" srcId="{F7933C3D-3D66-48A6-A913-DE4F5FC2D9E2}" destId="{2B6344DC-9BF2-4717-AA8E-5DC447A44264}" srcOrd="0" destOrd="0" presId="urn:microsoft.com/office/officeart/2005/8/layout/radial1"/>
    <dgm:cxn modelId="{470E191F-EC4F-4415-82A9-E804D7DD2CE8}" type="presOf" srcId="{69AFC2E6-DEF2-4B84-939E-719DCA57E27C}" destId="{DC891697-D8BE-472A-B4CA-FE03D21F40B3}" srcOrd="1" destOrd="0" presId="urn:microsoft.com/office/officeart/2005/8/layout/radial1"/>
    <dgm:cxn modelId="{CF5020EE-A787-4C3D-9576-D7B5DCA6BB96}" type="presOf" srcId="{557DEEF8-D91C-4567-A031-E2CDD5FA28BC}" destId="{CB3D5AFE-6437-4FD1-9F06-DB88CEA159EA}" srcOrd="0" destOrd="0" presId="urn:microsoft.com/office/officeart/2005/8/layout/radial1"/>
    <dgm:cxn modelId="{9989063E-1CC1-4014-B701-B8472FF7075E}" srcId="{0B9B530B-8D0C-4B18-81E7-790992D6B6F7}" destId="{7DADD2B9-8299-4EF7-9A4B-4D3C2376FDD5}" srcOrd="1" destOrd="0" parTransId="{59CB15BA-27AC-4BE0-8FC4-330DC68A1242}" sibTransId="{4F83BFE3-8234-4329-B5A0-8561B72AE642}"/>
    <dgm:cxn modelId="{FD35577C-5758-4C5C-97F4-ABDB37992448}" type="presOf" srcId="{39C72AAE-8519-4874-A6DA-F2FBA42771B1}" destId="{CC0559C7-1A87-437A-8F09-CE05B33E4B86}" srcOrd="1" destOrd="0" presId="urn:microsoft.com/office/officeart/2005/8/layout/radial1"/>
    <dgm:cxn modelId="{2D8A5AEA-3152-4346-B64E-6F1CB091D901}" srcId="{0B9B530B-8D0C-4B18-81E7-790992D6B6F7}" destId="{EA29E8F7-7740-466B-B787-26571A3D9EA1}" srcOrd="2" destOrd="0" parTransId="{39C72AAE-8519-4874-A6DA-F2FBA42771B1}" sibTransId="{07AE9B5C-C023-4B16-8CB9-01F3891198CC}"/>
    <dgm:cxn modelId="{3E8224AE-3C80-4173-9D9E-2E141C00EF33}" type="presOf" srcId="{344BD2E0-141A-42EF-94CC-23E9FA43E94E}" destId="{9A0B22C5-05C8-49E5-B91C-0B83C94A0CDC}" srcOrd="0" destOrd="0" presId="urn:microsoft.com/office/officeart/2005/8/layout/radial1"/>
    <dgm:cxn modelId="{8270FB6A-CA22-46EC-A3EA-91AD6F6323E7}" type="presOf" srcId="{7DADD2B9-8299-4EF7-9A4B-4D3C2376FDD5}" destId="{498B0BF4-3246-417C-B986-42916F7EB044}" srcOrd="0" destOrd="0" presId="urn:microsoft.com/office/officeart/2005/8/layout/radial1"/>
    <dgm:cxn modelId="{8498CB58-B9F6-414E-89FB-72568585EECD}" type="presOf" srcId="{69AFC2E6-DEF2-4B84-939E-719DCA57E27C}" destId="{24C31BAA-B436-4FFB-907B-6566D6E71D2E}" srcOrd="0" destOrd="0" presId="urn:microsoft.com/office/officeart/2005/8/layout/radial1"/>
    <dgm:cxn modelId="{CE6CED92-742B-46B3-B24C-4B528B869191}" type="presOf" srcId="{EEB4BA4D-B140-48AA-9536-BDE0B9DC8D77}" destId="{C2552B64-8892-49D5-B35D-FBF913ACE515}" srcOrd="0" destOrd="0" presId="urn:microsoft.com/office/officeart/2005/8/layout/radial1"/>
    <dgm:cxn modelId="{3B22DE1A-2D75-45EB-9BBF-D909C5833422}" type="presOf" srcId="{D7B2FBC5-2AA1-4724-9DBC-A8CEF181FB84}" destId="{1561C49C-D163-4469-8773-6ABEC83C092C}" srcOrd="0" destOrd="0" presId="urn:microsoft.com/office/officeart/2005/8/layout/radial1"/>
    <dgm:cxn modelId="{8C91556B-546C-4EC1-B443-0FA6D4F4F52C}" type="presOf" srcId="{3F1B7173-1284-4F1F-99B3-D92DD0643EFE}" destId="{69452082-2AAF-4190-9C35-F3DB94C8B09A}" srcOrd="0" destOrd="0" presId="urn:microsoft.com/office/officeart/2005/8/layout/radial1"/>
    <dgm:cxn modelId="{C47DA556-B5F9-45C3-BBF0-771BAAFD0E5B}" srcId="{0B9B530B-8D0C-4B18-81E7-790992D6B6F7}" destId="{321EF640-BE80-4486-A7F0-2BA3A37FB967}" srcOrd="4" destOrd="0" parTransId="{344BD2E0-141A-42EF-94CC-23E9FA43E94E}" sibTransId="{535C8B91-BF7B-48F4-A42B-788DE1F01B17}"/>
    <dgm:cxn modelId="{970E9066-6003-47AF-82DE-291879C9B117}" type="presOf" srcId="{39C72AAE-8519-4874-A6DA-F2FBA42771B1}" destId="{37E3ABBA-1D7E-40AF-B9AE-EFBB57745CB8}" srcOrd="0" destOrd="0" presId="urn:microsoft.com/office/officeart/2005/8/layout/radial1"/>
    <dgm:cxn modelId="{73991216-C907-401B-8851-96AE27793A24}" type="presOf" srcId="{0B9B530B-8D0C-4B18-81E7-790992D6B6F7}" destId="{3D6F763F-F471-4FFB-8BB2-EE7F713C337A}" srcOrd="0" destOrd="0" presId="urn:microsoft.com/office/officeart/2005/8/layout/radial1"/>
    <dgm:cxn modelId="{D45C35B2-0BAD-484F-BA40-87788EACD3A6}" type="presOf" srcId="{59CB15BA-27AC-4BE0-8FC4-330DC68A1242}" destId="{6ADE9877-DDFB-4E43-A0C5-45056B87F7C1}" srcOrd="0" destOrd="0" presId="urn:microsoft.com/office/officeart/2005/8/layout/radial1"/>
    <dgm:cxn modelId="{A83FE1F9-441F-4B15-ABB1-FA594CECAAAC}" srcId="{0B9B530B-8D0C-4B18-81E7-790992D6B6F7}" destId="{D7B2FBC5-2AA1-4724-9DBC-A8CEF181FB84}" srcOrd="0" destOrd="0" parTransId="{69AFC2E6-DEF2-4B84-939E-719DCA57E27C}" sibTransId="{F54D9AC7-AAE1-4110-A285-B2E2C1D16DC1}"/>
    <dgm:cxn modelId="{F6057153-8D75-4ACE-B386-54428C72E55B}" srcId="{0B9B530B-8D0C-4B18-81E7-790992D6B6F7}" destId="{557DEEF8-D91C-4567-A031-E2CDD5FA28BC}" srcOrd="3" destOrd="0" parTransId="{F7933C3D-3D66-48A6-A913-DE4F5FC2D9E2}" sibTransId="{65DAFD36-A6C7-4B77-8A71-4497F3CAF03D}"/>
    <dgm:cxn modelId="{CFFF669E-3627-4119-9F3D-B0D2AB0C3E3F}" type="presOf" srcId="{EA29E8F7-7740-466B-B787-26571A3D9EA1}" destId="{97E4913F-3180-41B9-9738-8A930BC85A6E}" srcOrd="0" destOrd="0" presId="urn:microsoft.com/office/officeart/2005/8/layout/radial1"/>
    <dgm:cxn modelId="{DE834290-A7F6-4C3E-A3BE-08F2E54247FB}" type="presOf" srcId="{344BD2E0-141A-42EF-94CC-23E9FA43E94E}" destId="{C9F83608-DE6D-4FF4-8EDF-2A7954C079A2}" srcOrd="1" destOrd="0" presId="urn:microsoft.com/office/officeart/2005/8/layout/radial1"/>
    <dgm:cxn modelId="{8B9BFC13-4D78-4DA3-8C9B-F753371BDAA9}" type="presOf" srcId="{3F1B7173-1284-4F1F-99B3-D92DD0643EFE}" destId="{A4666DCC-F349-48E8-969D-663F2A345D42}" srcOrd="1" destOrd="0" presId="urn:microsoft.com/office/officeart/2005/8/layout/radial1"/>
    <dgm:cxn modelId="{B4F87E52-1983-4CCC-84A2-3DB7C4FC8818}" type="presOf" srcId="{F7933C3D-3D66-48A6-A913-DE4F5FC2D9E2}" destId="{C21D5480-F4F6-4159-89B5-64D6B57F917E}" srcOrd="1" destOrd="0" presId="urn:microsoft.com/office/officeart/2005/8/layout/radial1"/>
    <dgm:cxn modelId="{E1FB0C68-20D3-42FB-AA55-B09F90A03B26}" type="presParOf" srcId="{D51A28D9-5189-42CC-B220-5BC1E9848C4B}" destId="{3D6F763F-F471-4FFB-8BB2-EE7F713C337A}" srcOrd="0" destOrd="0" presId="urn:microsoft.com/office/officeart/2005/8/layout/radial1"/>
    <dgm:cxn modelId="{CB31ACDB-C3AB-4D1F-9CAD-83327E2F978D}" type="presParOf" srcId="{D51A28D9-5189-42CC-B220-5BC1E9848C4B}" destId="{24C31BAA-B436-4FFB-907B-6566D6E71D2E}" srcOrd="1" destOrd="0" presId="urn:microsoft.com/office/officeart/2005/8/layout/radial1"/>
    <dgm:cxn modelId="{D4D14D09-BD0F-472F-9BCE-380A74577B94}" type="presParOf" srcId="{24C31BAA-B436-4FFB-907B-6566D6E71D2E}" destId="{DC891697-D8BE-472A-B4CA-FE03D21F40B3}" srcOrd="0" destOrd="0" presId="urn:microsoft.com/office/officeart/2005/8/layout/radial1"/>
    <dgm:cxn modelId="{49F88420-4A9A-4AC7-9A35-F6C2B06EB5F3}" type="presParOf" srcId="{D51A28D9-5189-42CC-B220-5BC1E9848C4B}" destId="{1561C49C-D163-4469-8773-6ABEC83C092C}" srcOrd="2" destOrd="0" presId="urn:microsoft.com/office/officeart/2005/8/layout/radial1"/>
    <dgm:cxn modelId="{99B5705B-D6B6-43DA-96F1-518BB1FF338C}" type="presParOf" srcId="{D51A28D9-5189-42CC-B220-5BC1E9848C4B}" destId="{6ADE9877-DDFB-4E43-A0C5-45056B87F7C1}" srcOrd="3" destOrd="0" presId="urn:microsoft.com/office/officeart/2005/8/layout/radial1"/>
    <dgm:cxn modelId="{2BE4A203-08D5-41C6-A02D-314F9853D194}" type="presParOf" srcId="{6ADE9877-DDFB-4E43-A0C5-45056B87F7C1}" destId="{8ABDC02F-0CDD-4A05-B34A-491240A53308}" srcOrd="0" destOrd="0" presId="urn:microsoft.com/office/officeart/2005/8/layout/radial1"/>
    <dgm:cxn modelId="{A6592343-64C5-4AB7-A87E-A4B7905CD347}" type="presParOf" srcId="{D51A28D9-5189-42CC-B220-5BC1E9848C4B}" destId="{498B0BF4-3246-417C-B986-42916F7EB044}" srcOrd="4" destOrd="0" presId="urn:microsoft.com/office/officeart/2005/8/layout/radial1"/>
    <dgm:cxn modelId="{3FC86BE8-55A6-43BE-9623-8CA3D7713C90}" type="presParOf" srcId="{D51A28D9-5189-42CC-B220-5BC1E9848C4B}" destId="{37E3ABBA-1D7E-40AF-B9AE-EFBB57745CB8}" srcOrd="5" destOrd="0" presId="urn:microsoft.com/office/officeart/2005/8/layout/radial1"/>
    <dgm:cxn modelId="{DB56E4C4-35ED-4F5E-B3F9-BB9E639A5952}" type="presParOf" srcId="{37E3ABBA-1D7E-40AF-B9AE-EFBB57745CB8}" destId="{CC0559C7-1A87-437A-8F09-CE05B33E4B86}" srcOrd="0" destOrd="0" presId="urn:microsoft.com/office/officeart/2005/8/layout/radial1"/>
    <dgm:cxn modelId="{CE6AF84E-46BF-4DA4-84C1-5315D8F3F095}" type="presParOf" srcId="{D51A28D9-5189-42CC-B220-5BC1E9848C4B}" destId="{97E4913F-3180-41B9-9738-8A930BC85A6E}" srcOrd="6" destOrd="0" presId="urn:microsoft.com/office/officeart/2005/8/layout/radial1"/>
    <dgm:cxn modelId="{C475525B-7AC9-43FC-825C-258748600BC7}" type="presParOf" srcId="{D51A28D9-5189-42CC-B220-5BC1E9848C4B}" destId="{2B6344DC-9BF2-4717-AA8E-5DC447A44264}" srcOrd="7" destOrd="0" presId="urn:microsoft.com/office/officeart/2005/8/layout/radial1"/>
    <dgm:cxn modelId="{28A35CCB-AE28-4701-BBD2-A770B42BBBC3}" type="presParOf" srcId="{2B6344DC-9BF2-4717-AA8E-5DC447A44264}" destId="{C21D5480-F4F6-4159-89B5-64D6B57F917E}" srcOrd="0" destOrd="0" presId="urn:microsoft.com/office/officeart/2005/8/layout/radial1"/>
    <dgm:cxn modelId="{F39352EC-139E-455A-AC6C-4421922DA341}" type="presParOf" srcId="{D51A28D9-5189-42CC-B220-5BC1E9848C4B}" destId="{CB3D5AFE-6437-4FD1-9F06-DB88CEA159EA}" srcOrd="8" destOrd="0" presId="urn:microsoft.com/office/officeart/2005/8/layout/radial1"/>
    <dgm:cxn modelId="{D46D073D-1D19-4598-A9A7-F1B4CEAD17CD}" type="presParOf" srcId="{D51A28D9-5189-42CC-B220-5BC1E9848C4B}" destId="{9A0B22C5-05C8-49E5-B91C-0B83C94A0CDC}" srcOrd="9" destOrd="0" presId="urn:microsoft.com/office/officeart/2005/8/layout/radial1"/>
    <dgm:cxn modelId="{4EF52808-8F35-405F-B889-21710DA3DD02}" type="presParOf" srcId="{9A0B22C5-05C8-49E5-B91C-0B83C94A0CDC}" destId="{C9F83608-DE6D-4FF4-8EDF-2A7954C079A2}" srcOrd="0" destOrd="0" presId="urn:microsoft.com/office/officeart/2005/8/layout/radial1"/>
    <dgm:cxn modelId="{E309C131-88AF-480A-983F-ADEDA18054A7}" type="presParOf" srcId="{D51A28D9-5189-42CC-B220-5BC1E9848C4B}" destId="{6AD7FC6C-80EB-47E3-B581-1283E9DA6E3A}" srcOrd="10" destOrd="0" presId="urn:microsoft.com/office/officeart/2005/8/layout/radial1"/>
    <dgm:cxn modelId="{A743F224-6950-4C64-B651-6D681EDA6356}" type="presParOf" srcId="{D51A28D9-5189-42CC-B220-5BC1E9848C4B}" destId="{69452082-2AAF-4190-9C35-F3DB94C8B09A}" srcOrd="11" destOrd="0" presId="urn:microsoft.com/office/officeart/2005/8/layout/radial1"/>
    <dgm:cxn modelId="{D682F9A5-3288-4C4C-9B59-15F6AA5CEEAC}" type="presParOf" srcId="{69452082-2AAF-4190-9C35-F3DB94C8B09A}" destId="{A4666DCC-F349-48E8-969D-663F2A345D42}" srcOrd="0" destOrd="0" presId="urn:microsoft.com/office/officeart/2005/8/layout/radial1"/>
    <dgm:cxn modelId="{C1AAD491-B8A1-423A-B5C8-6D2094A722AC}" type="presParOf" srcId="{D51A28D9-5189-42CC-B220-5BC1E9848C4B}" destId="{C2552B64-8892-49D5-B35D-FBF913ACE515}" srcOrd="12" destOrd="0" presId="urn:microsoft.com/office/officeart/2005/8/layout/radial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6F763F-F471-4FFB-8BB2-EE7F713C337A}">
      <dsp:nvSpPr>
        <dsp:cNvPr id="0" name=""/>
        <dsp:cNvSpPr/>
      </dsp:nvSpPr>
      <dsp:spPr>
        <a:xfrm>
          <a:off x="2667476" y="1534037"/>
          <a:ext cx="1165163" cy="1165163"/>
        </a:xfrm>
        <a:prstGeom prst="ellipse">
          <a:avLst/>
        </a:prstGeom>
        <a:solidFill>
          <a:srgbClr val="FD4F57"/>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Emotion Regulation</a:t>
          </a:r>
          <a:endParaRPr lang="en-US" sz="1400" kern="1200" dirty="0"/>
        </a:p>
      </dsp:txBody>
      <dsp:txXfrm>
        <a:off x="2838110" y="1704671"/>
        <a:ext cx="823895" cy="823895"/>
      </dsp:txXfrm>
    </dsp:sp>
    <dsp:sp modelId="{24C31BAA-B436-4FFB-907B-6566D6E71D2E}">
      <dsp:nvSpPr>
        <dsp:cNvPr id="0" name=""/>
        <dsp:cNvSpPr/>
      </dsp:nvSpPr>
      <dsp:spPr>
        <a:xfrm rot="16130736">
          <a:off x="3057668" y="1340973"/>
          <a:ext cx="354170" cy="32265"/>
        </a:xfrm>
        <a:custGeom>
          <a:avLst/>
          <a:gdLst/>
          <a:ahLst/>
          <a:cxnLst/>
          <a:rect l="0" t="0" r="0" b="0"/>
          <a:pathLst>
            <a:path>
              <a:moveTo>
                <a:pt x="0" y="16132"/>
              </a:moveTo>
              <a:lnTo>
                <a:pt x="354170" y="16132"/>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3225899" y="1348252"/>
        <a:ext cx="17708" cy="17708"/>
      </dsp:txXfrm>
    </dsp:sp>
    <dsp:sp modelId="{1561C49C-D163-4469-8773-6ABEC83C092C}">
      <dsp:nvSpPr>
        <dsp:cNvPr id="0" name=""/>
        <dsp:cNvSpPr/>
      </dsp:nvSpPr>
      <dsp:spPr>
        <a:xfrm>
          <a:off x="2636867" y="15012"/>
          <a:ext cx="1165163" cy="1165163"/>
        </a:xfrm>
        <a:prstGeom prst="ellipse">
          <a:avLst/>
        </a:prstGeom>
        <a:solidFill>
          <a:srgbClr val="00C081"/>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solidFill>
                <a:schemeClr val="tx1"/>
              </a:solidFill>
            </a:rPr>
            <a:t>Lack of emotional awareness</a:t>
          </a:r>
          <a:endParaRPr lang="en-US" sz="1200" kern="1200" dirty="0">
            <a:solidFill>
              <a:schemeClr val="tx1"/>
            </a:solidFill>
          </a:endParaRPr>
        </a:p>
      </dsp:txBody>
      <dsp:txXfrm>
        <a:off x="2807501" y="185646"/>
        <a:ext cx="823895" cy="823895"/>
      </dsp:txXfrm>
    </dsp:sp>
    <dsp:sp modelId="{6ADE9877-DDFB-4E43-A0C5-45056B87F7C1}">
      <dsp:nvSpPr>
        <dsp:cNvPr id="0" name=""/>
        <dsp:cNvSpPr/>
      </dsp:nvSpPr>
      <dsp:spPr>
        <a:xfrm rot="19800000">
          <a:off x="3731046" y="1721335"/>
          <a:ext cx="351440" cy="32265"/>
        </a:xfrm>
        <a:custGeom>
          <a:avLst/>
          <a:gdLst/>
          <a:ahLst/>
          <a:cxnLst/>
          <a:rect l="0" t="0" r="0" b="0"/>
          <a:pathLst>
            <a:path>
              <a:moveTo>
                <a:pt x="0" y="16132"/>
              </a:moveTo>
              <a:lnTo>
                <a:pt x="351440" y="16132"/>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897981" y="1728682"/>
        <a:ext cx="17572" cy="17572"/>
      </dsp:txXfrm>
    </dsp:sp>
    <dsp:sp modelId="{498B0BF4-3246-417C-B986-42916F7EB044}">
      <dsp:nvSpPr>
        <dsp:cNvPr id="0" name=""/>
        <dsp:cNvSpPr/>
      </dsp:nvSpPr>
      <dsp:spPr>
        <a:xfrm>
          <a:off x="3980894" y="775735"/>
          <a:ext cx="1165163" cy="1165163"/>
        </a:xfrm>
        <a:prstGeom prst="ellipse">
          <a:avLst/>
        </a:prstGeom>
        <a:solidFill>
          <a:srgbClr val="E67ECE"/>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solidFill>
                <a:schemeClr val="tx1"/>
              </a:solidFill>
            </a:rPr>
            <a:t>Difficulty engaging in goal directed </a:t>
          </a:r>
          <a:r>
            <a:rPr lang="en-US" sz="1200" kern="1200" dirty="0" err="1" smtClean="0">
              <a:solidFill>
                <a:schemeClr val="tx1"/>
              </a:solidFill>
            </a:rPr>
            <a:t>behaviour</a:t>
          </a:r>
          <a:endParaRPr lang="en-US" sz="1200" kern="1200" dirty="0">
            <a:solidFill>
              <a:schemeClr val="tx1"/>
            </a:solidFill>
          </a:endParaRPr>
        </a:p>
      </dsp:txBody>
      <dsp:txXfrm>
        <a:off x="4151528" y="946369"/>
        <a:ext cx="823895" cy="823895"/>
      </dsp:txXfrm>
    </dsp:sp>
    <dsp:sp modelId="{37E3ABBA-1D7E-40AF-B9AE-EFBB57745CB8}">
      <dsp:nvSpPr>
        <dsp:cNvPr id="0" name=""/>
        <dsp:cNvSpPr/>
      </dsp:nvSpPr>
      <dsp:spPr>
        <a:xfrm rot="1754802">
          <a:off x="3733712" y="2479639"/>
          <a:ext cx="386929" cy="32265"/>
        </a:xfrm>
        <a:custGeom>
          <a:avLst/>
          <a:gdLst/>
          <a:ahLst/>
          <a:cxnLst/>
          <a:rect l="0" t="0" r="0" b="0"/>
          <a:pathLst>
            <a:path>
              <a:moveTo>
                <a:pt x="0" y="16132"/>
              </a:moveTo>
              <a:lnTo>
                <a:pt x="386929" y="16132"/>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917504" y="2486099"/>
        <a:ext cx="19346" cy="19346"/>
      </dsp:txXfrm>
    </dsp:sp>
    <dsp:sp modelId="{97E4913F-3180-41B9-9738-8A930BC85A6E}">
      <dsp:nvSpPr>
        <dsp:cNvPr id="0" name=""/>
        <dsp:cNvSpPr/>
      </dsp:nvSpPr>
      <dsp:spPr>
        <a:xfrm>
          <a:off x="4021715" y="2292344"/>
          <a:ext cx="1165163" cy="1165163"/>
        </a:xfrm>
        <a:prstGeom prst="ellipse">
          <a:avLst/>
        </a:prstGeom>
        <a:solidFill>
          <a:srgbClr val="E4457D"/>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solidFill>
                <a:schemeClr val="tx1"/>
              </a:solidFill>
            </a:rPr>
            <a:t>Impulse control difficulties</a:t>
          </a:r>
          <a:endParaRPr lang="en-US" sz="1200" kern="1200" dirty="0">
            <a:solidFill>
              <a:schemeClr val="tx1"/>
            </a:solidFill>
          </a:endParaRPr>
        </a:p>
      </dsp:txBody>
      <dsp:txXfrm>
        <a:off x="4192349" y="2462978"/>
        <a:ext cx="823895" cy="823895"/>
      </dsp:txXfrm>
    </dsp:sp>
    <dsp:sp modelId="{2B6344DC-9BF2-4717-AA8E-5DC447A44264}">
      <dsp:nvSpPr>
        <dsp:cNvPr id="0" name=""/>
        <dsp:cNvSpPr/>
      </dsp:nvSpPr>
      <dsp:spPr>
        <a:xfrm rot="5307498">
          <a:off x="3094474" y="2858786"/>
          <a:ext cx="351986" cy="32265"/>
        </a:xfrm>
        <a:custGeom>
          <a:avLst/>
          <a:gdLst/>
          <a:ahLst/>
          <a:cxnLst/>
          <a:rect l="0" t="0" r="0" b="0"/>
          <a:pathLst>
            <a:path>
              <a:moveTo>
                <a:pt x="0" y="16132"/>
              </a:moveTo>
              <a:lnTo>
                <a:pt x="351986" y="16132"/>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261667" y="2866119"/>
        <a:ext cx="17599" cy="17599"/>
      </dsp:txXfrm>
    </dsp:sp>
    <dsp:sp modelId="{CB3D5AFE-6437-4FD1-9F06-DB88CEA159EA}">
      <dsp:nvSpPr>
        <dsp:cNvPr id="0" name=""/>
        <dsp:cNvSpPr/>
      </dsp:nvSpPr>
      <dsp:spPr>
        <a:xfrm>
          <a:off x="2708295" y="3050638"/>
          <a:ext cx="1165163" cy="1165163"/>
        </a:xfrm>
        <a:prstGeom prst="ellipse">
          <a:avLst/>
        </a:prstGeom>
        <a:solidFill>
          <a:srgbClr val="FF893D"/>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solidFill>
                <a:schemeClr val="tx1"/>
              </a:solidFill>
            </a:rPr>
            <a:t>Non-acceptance of emotional responses</a:t>
          </a:r>
          <a:endParaRPr lang="en-US" sz="1200" kern="1200" dirty="0">
            <a:solidFill>
              <a:schemeClr val="tx1"/>
            </a:solidFill>
          </a:endParaRPr>
        </a:p>
      </dsp:txBody>
      <dsp:txXfrm>
        <a:off x="2878929" y="3221272"/>
        <a:ext cx="823895" cy="823895"/>
      </dsp:txXfrm>
    </dsp:sp>
    <dsp:sp modelId="{9A0B22C5-05C8-49E5-B91C-0B83C94A0CDC}">
      <dsp:nvSpPr>
        <dsp:cNvPr id="0" name=""/>
        <dsp:cNvSpPr/>
      </dsp:nvSpPr>
      <dsp:spPr>
        <a:xfrm rot="9000000">
          <a:off x="2417629" y="2479637"/>
          <a:ext cx="351440" cy="32265"/>
        </a:xfrm>
        <a:custGeom>
          <a:avLst/>
          <a:gdLst/>
          <a:ahLst/>
          <a:cxnLst/>
          <a:rect l="0" t="0" r="0" b="0"/>
          <a:pathLst>
            <a:path>
              <a:moveTo>
                <a:pt x="0" y="16132"/>
              </a:moveTo>
              <a:lnTo>
                <a:pt x="351440" y="16132"/>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2584563" y="2486983"/>
        <a:ext cx="17572" cy="17572"/>
      </dsp:txXfrm>
    </dsp:sp>
    <dsp:sp modelId="{6AD7FC6C-80EB-47E3-B581-1283E9DA6E3A}">
      <dsp:nvSpPr>
        <dsp:cNvPr id="0" name=""/>
        <dsp:cNvSpPr/>
      </dsp:nvSpPr>
      <dsp:spPr>
        <a:xfrm>
          <a:off x="1354059" y="2292339"/>
          <a:ext cx="1165163" cy="1165163"/>
        </a:xfrm>
        <a:prstGeom prst="ellipse">
          <a:avLst/>
        </a:prstGeom>
        <a:solidFill>
          <a:srgbClr val="FEDD3D"/>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solidFill>
                <a:schemeClr val="tx1"/>
              </a:solidFill>
            </a:rPr>
            <a:t>Limited access to emotion regulation strategies</a:t>
          </a:r>
          <a:endParaRPr lang="en-US" sz="1200" kern="1200" dirty="0">
            <a:solidFill>
              <a:schemeClr val="tx1"/>
            </a:solidFill>
          </a:endParaRPr>
        </a:p>
      </dsp:txBody>
      <dsp:txXfrm>
        <a:off x="1524693" y="2462973"/>
        <a:ext cx="823895" cy="823895"/>
      </dsp:txXfrm>
    </dsp:sp>
    <dsp:sp modelId="{69452082-2AAF-4190-9C35-F3DB94C8B09A}">
      <dsp:nvSpPr>
        <dsp:cNvPr id="0" name=""/>
        <dsp:cNvSpPr/>
      </dsp:nvSpPr>
      <dsp:spPr>
        <a:xfrm rot="12647358">
          <a:off x="2455634" y="1721334"/>
          <a:ext cx="316240" cy="32265"/>
        </a:xfrm>
        <a:custGeom>
          <a:avLst/>
          <a:gdLst/>
          <a:ahLst/>
          <a:cxnLst/>
          <a:rect l="0" t="0" r="0" b="0"/>
          <a:pathLst>
            <a:path>
              <a:moveTo>
                <a:pt x="0" y="16132"/>
              </a:moveTo>
              <a:lnTo>
                <a:pt x="316240" y="16132"/>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2605848" y="1729560"/>
        <a:ext cx="15812" cy="15812"/>
      </dsp:txXfrm>
    </dsp:sp>
    <dsp:sp modelId="{C2552B64-8892-49D5-B35D-FBF913ACE515}">
      <dsp:nvSpPr>
        <dsp:cNvPr id="0" name=""/>
        <dsp:cNvSpPr/>
      </dsp:nvSpPr>
      <dsp:spPr>
        <a:xfrm>
          <a:off x="1394869" y="775733"/>
          <a:ext cx="1165163" cy="1165163"/>
        </a:xfrm>
        <a:prstGeom prst="ellipse">
          <a:avLst/>
        </a:prstGeom>
        <a:solidFill>
          <a:srgbClr val="00AEEF"/>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solidFill>
                <a:schemeClr val="tx1"/>
              </a:solidFill>
            </a:rPr>
            <a:t>Lack of emotional clarity </a:t>
          </a:r>
          <a:endParaRPr lang="en-US" sz="1200" kern="1200" dirty="0">
            <a:solidFill>
              <a:schemeClr val="tx1"/>
            </a:solidFill>
          </a:endParaRPr>
        </a:p>
      </dsp:txBody>
      <dsp:txXfrm>
        <a:off x="1565503" y="946367"/>
        <a:ext cx="823895" cy="823895"/>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2746D2-8067-41BC-A4C1-65912D775DDF}" type="datetimeFigureOut">
              <a:rPr lang="en-AU" smtClean="0"/>
              <a:t>3/06/2019</a:t>
            </a:fld>
            <a:endParaRPr lang="en-AU"/>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C3CA9E-FEF5-4414-851B-78C71203113C}" type="slidenum">
              <a:rPr lang="en-AU" smtClean="0"/>
              <a:t>‹#›</a:t>
            </a:fld>
            <a:endParaRPr lang="en-AU"/>
          </a:p>
        </p:txBody>
      </p:sp>
    </p:spTree>
    <p:extLst>
      <p:ext uri="{BB962C8B-B14F-4D97-AF65-F5344CB8AC3E}">
        <p14:creationId xmlns:p14="http://schemas.microsoft.com/office/powerpoint/2010/main" val="6111095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ABCFAEE-3574-4E71-B8F8-9C4DECC3D43E}"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84963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3638" y="1241425"/>
            <a:ext cx="4467225" cy="3351213"/>
          </a:xfrm>
        </p:spPr>
      </p:sp>
      <p:sp>
        <p:nvSpPr>
          <p:cNvPr id="3" name="Notes Placeholder 2"/>
          <p:cNvSpPr>
            <a:spLocks noGrp="1"/>
          </p:cNvSpPr>
          <p:nvPr>
            <p:ph type="body" idx="1"/>
          </p:nvPr>
        </p:nvSpPr>
        <p:spPr/>
        <p:txBody>
          <a:bodyPr/>
          <a:lstStyle/>
          <a:p>
            <a:r>
              <a:rPr lang="en-AU" dirty="0" smtClean="0"/>
              <a:t>1. ER is changes after intervention</a:t>
            </a:r>
          </a:p>
          <a:p>
            <a:r>
              <a:rPr lang="en-AU" baseline="0" dirty="0" smtClean="0"/>
              <a:t>2. Rumination is an important mediator </a:t>
            </a:r>
            <a:endParaRPr lang="en-AU"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1881F6-5372-4448-B837-403620C58B1A}"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2966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3638" y="1241425"/>
            <a:ext cx="4467225" cy="3351213"/>
          </a:xfrm>
        </p:spPr>
      </p:sp>
      <p:sp>
        <p:nvSpPr>
          <p:cNvPr id="3" name="Notes Placeholder 2"/>
          <p:cNvSpPr>
            <a:spLocks noGrp="1"/>
          </p:cNvSpPr>
          <p:nvPr>
            <p:ph type="body" idx="1"/>
          </p:nvPr>
        </p:nvSpPr>
        <p:spPr/>
        <p:txBody>
          <a:bodyPr/>
          <a:lstStyle/>
          <a:p>
            <a:r>
              <a:rPr lang="en-AU" dirty="0" smtClean="0"/>
              <a:t>That was a relief – because</a:t>
            </a:r>
            <a:r>
              <a:rPr lang="en-AU" baseline="0" dirty="0" smtClean="0"/>
              <a:t> I think by that stage we had already paid for the logo.</a:t>
            </a:r>
            <a:endParaRPr lang="en-AU"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1881F6-5372-4448-B837-403620C58B1A}"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71670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dirty="0" smtClean="0">
                <a:latin typeface="Arial Unicode MS" charset="0"/>
                <a:ea typeface="Arial Unicode MS" charset="0"/>
                <a:cs typeface="Arial Unicode MS" charset="0"/>
              </a:rPr>
              <a:t>The ERIC domains target important processes for the development of emotion regulation and impulse control.</a:t>
            </a:r>
            <a:endParaRPr lang="en-AU"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ABCFAEE-3574-4E71-B8F8-9C4DECC3D43E}"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31949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ABCFAEE-3574-4E71-B8F8-9C4DECC3D43E}"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75160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marL="0" marR="0" lvl="0" indent="0" algn="r" defTabSz="473796" rtl="0" eaLnBrk="1" fontAlgn="auto" latinLnBrk="0" hangingPunct="1">
              <a:lnSpc>
                <a:spcPct val="100000"/>
              </a:lnSpc>
              <a:spcBef>
                <a:spcPts val="0"/>
              </a:spcBef>
              <a:spcAft>
                <a:spcPts val="0"/>
              </a:spcAft>
              <a:buClrTx/>
              <a:buSzTx/>
              <a:buFontTx/>
              <a:buNone/>
              <a:tabLst/>
              <a:defRPr/>
            </a:pPr>
            <a:fld id="{CABCFAEE-3574-4E71-B8F8-9C4DECC3D43E}" type="slidenum">
              <a:rPr kumimoji="0" lang="en-AU"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73796" rtl="0" eaLnBrk="1" fontAlgn="auto" latinLnBrk="0" hangingPunct="1">
                <a:lnSpc>
                  <a:spcPct val="100000"/>
                </a:lnSpc>
                <a:spcBef>
                  <a:spcPts val="0"/>
                </a:spcBef>
                <a:spcAft>
                  <a:spcPts val="0"/>
                </a:spcAft>
                <a:buClrTx/>
                <a:buSzTx/>
                <a:buFontTx/>
                <a:buNone/>
                <a:tabLst/>
                <a:defRPr/>
              </a:pPr>
              <a:t>25</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73283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marL="0" marR="0" lvl="0" indent="0" algn="r" defTabSz="473796" rtl="0" eaLnBrk="1" fontAlgn="auto" latinLnBrk="0" hangingPunct="1">
              <a:lnSpc>
                <a:spcPct val="100000"/>
              </a:lnSpc>
              <a:spcBef>
                <a:spcPts val="0"/>
              </a:spcBef>
              <a:spcAft>
                <a:spcPts val="0"/>
              </a:spcAft>
              <a:buClrTx/>
              <a:buSzTx/>
              <a:buFontTx/>
              <a:buNone/>
              <a:tabLst/>
              <a:defRPr/>
            </a:pPr>
            <a:fld id="{CABCFAEE-3574-4E71-B8F8-9C4DECC3D43E}" type="slidenum">
              <a:rPr kumimoji="0" lang="en-AU"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73796" rtl="0" eaLnBrk="1" fontAlgn="auto" latinLnBrk="0" hangingPunct="1">
                <a:lnSpc>
                  <a:spcPct val="100000"/>
                </a:lnSpc>
                <a:spcBef>
                  <a:spcPts val="0"/>
                </a:spcBef>
                <a:spcAft>
                  <a:spcPts val="0"/>
                </a:spcAft>
                <a:buClrTx/>
                <a:buSzTx/>
                <a:buFontTx/>
                <a:buNone/>
                <a:tabLst/>
                <a:defRPr/>
              </a:pPr>
              <a:t>26</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09390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marL="0" marR="0" lvl="0" indent="0" algn="r" defTabSz="473796" rtl="0" eaLnBrk="1" fontAlgn="auto" latinLnBrk="0" hangingPunct="1">
              <a:lnSpc>
                <a:spcPct val="100000"/>
              </a:lnSpc>
              <a:spcBef>
                <a:spcPts val="0"/>
              </a:spcBef>
              <a:spcAft>
                <a:spcPts val="0"/>
              </a:spcAft>
              <a:buClrTx/>
              <a:buSzTx/>
              <a:buFontTx/>
              <a:buNone/>
              <a:tabLst/>
              <a:defRPr/>
            </a:pPr>
            <a:fld id="{CABCFAEE-3574-4E71-B8F8-9C4DECC3D43E}" type="slidenum">
              <a:rPr kumimoji="0" lang="en-AU"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73796" rtl="0" eaLnBrk="1" fontAlgn="auto" latinLnBrk="0" hangingPunct="1">
                <a:lnSpc>
                  <a:spcPct val="100000"/>
                </a:lnSpc>
                <a:spcBef>
                  <a:spcPts val="0"/>
                </a:spcBef>
                <a:spcAft>
                  <a:spcPts val="0"/>
                </a:spcAft>
                <a:buClrTx/>
                <a:buSzTx/>
                <a:buFontTx/>
                <a:buNone/>
                <a:tabLst/>
                <a:defRPr/>
              </a:pPr>
              <a:t>27</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74834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Vic clinical n+300</a:t>
            </a:r>
            <a:endParaRPr lang="en-AU"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AC3CA9E-FEF5-4414-851B-78C71203113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68595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AC3CA9E-FEF5-4414-851B-78C71203113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1650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mtClean="0"/>
              <a:t>Transdiagnostic models provide a parsimonious way of explaining the comorbidity between disorders by highlighting core disturbances that are evident across disorders. In essence they emphasise the similarities of the features of mental health and substance use disorders, rather than focussing on their differences. This approach has been used to inform ERIC in order to target multiple presenting problems simultaneously.</a:t>
            </a:r>
          </a:p>
          <a:p>
            <a:endParaRPr lang="en-AU" dirty="0" smtClean="0"/>
          </a:p>
          <a:p>
            <a:endParaRPr lang="en-AU"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ABCFAEE-3574-4E71-B8F8-9C4DECC3D43E}"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88189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CABCFAEE-3574-4E71-B8F8-9C4DECC3D43E}" type="slidenum">
              <a:rPr lang="en-AU" smtClean="0"/>
              <a:t>6</a:t>
            </a:fld>
            <a:endParaRPr lang="en-AU"/>
          </a:p>
        </p:txBody>
      </p:sp>
    </p:spTree>
    <p:extLst>
      <p:ext uri="{BB962C8B-B14F-4D97-AF65-F5344CB8AC3E}">
        <p14:creationId xmlns:p14="http://schemas.microsoft.com/office/powerpoint/2010/main" val="7821709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marL="0" marR="0" lvl="0" indent="0" algn="r" defTabSz="473796" rtl="0" eaLnBrk="1" fontAlgn="auto" latinLnBrk="0" hangingPunct="1">
              <a:lnSpc>
                <a:spcPct val="100000"/>
              </a:lnSpc>
              <a:spcBef>
                <a:spcPts val="0"/>
              </a:spcBef>
              <a:spcAft>
                <a:spcPts val="0"/>
              </a:spcAft>
              <a:buClrTx/>
              <a:buSzTx/>
              <a:buFontTx/>
              <a:buNone/>
              <a:tabLst/>
              <a:defRPr/>
            </a:pPr>
            <a:fld id="{CABCFAEE-3574-4E71-B8F8-9C4DECC3D43E}" type="slidenum">
              <a:rPr kumimoji="0" lang="en-AU"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73796" rtl="0" eaLnBrk="1" fontAlgn="auto" latinLnBrk="0" hangingPunct="1">
                <a:lnSpc>
                  <a:spcPct val="100000"/>
                </a:lnSpc>
                <a:spcBef>
                  <a:spcPts val="0"/>
                </a:spcBef>
                <a:spcAft>
                  <a:spcPts val="0"/>
                </a:spcAft>
                <a:buClrTx/>
                <a:buSzTx/>
                <a:buFontTx/>
                <a:buNone/>
                <a:tabLst/>
                <a:defRPr/>
              </a:pPr>
              <a:t>7</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68016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Found that the effect size for rumination was large; </a:t>
            </a:r>
          </a:p>
          <a:p>
            <a:r>
              <a:rPr lang="en-AU" dirty="0" smtClean="0"/>
              <a:t>The effect sizes for avoidance, problem solving, and suppression were medium to large; </a:t>
            </a:r>
          </a:p>
          <a:p>
            <a:r>
              <a:rPr lang="en-AU" dirty="0" smtClean="0"/>
              <a:t>The effect sizes for reappraisal and acceptance were small to medium (non-significant for the latter). </a:t>
            </a:r>
          </a:p>
          <a:p>
            <a:r>
              <a:rPr lang="en-AU" dirty="0" smtClean="0"/>
              <a:t>Thus, in general, the maladaptive strategies were more strongly related to anxiety, depression, eating disorders and substance abuse than the adaptive strategies. </a:t>
            </a:r>
          </a:p>
          <a:p>
            <a:r>
              <a:rPr lang="en-AU" dirty="0" smtClean="0"/>
              <a:t>not having a strong problem-solving may have wide-ranging negative effects on well-being, and open the door for the development of maladaptive emotion-regulation strategies such as rumination, suppression, and avoidance</a:t>
            </a:r>
          </a:p>
          <a:p>
            <a:endParaRPr lang="en-AU"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E50156-85CE-4688-BCD5-73640A83F3C8}"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22787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3638" y="1241425"/>
            <a:ext cx="4467225" cy="3351213"/>
          </a:xfrm>
        </p:spPr>
      </p:sp>
      <p:sp>
        <p:nvSpPr>
          <p:cNvPr id="3" name="Notes Placeholder 2"/>
          <p:cNvSpPr>
            <a:spLocks noGrp="1"/>
          </p:cNvSpPr>
          <p:nvPr>
            <p:ph type="body" idx="1"/>
          </p:nvPr>
        </p:nvSpPr>
        <p:spPr/>
        <p:txBody>
          <a:bodyPr/>
          <a:lstStyle/>
          <a:p>
            <a:r>
              <a:rPr lang="en-AU" dirty="0" smtClean="0"/>
              <a:t>This literature shows that ER is profoundly impacted by early life experience with your care givers. From a developmental perspective, emotion regulation IS Attachment to your care giver.</a:t>
            </a:r>
            <a:endParaRPr lang="en-AU"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1881F6-5372-4448-B837-403620C58B1A}"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59269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Our young people </a:t>
            </a:r>
            <a:r>
              <a:rPr lang="en-AU" baseline="0" dirty="0" smtClean="0"/>
              <a:t>have different patterns of mental health complexities than adults and young people who access tertiary MH services </a:t>
            </a:r>
            <a:endParaRPr lang="en-AU"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87E7B73-B02E-40D0-B61B-B3F1692CF91B}"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63581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3638" y="1241425"/>
            <a:ext cx="4467225" cy="3351213"/>
          </a:xfrm>
        </p:spPr>
      </p:sp>
      <p:sp>
        <p:nvSpPr>
          <p:cNvPr id="3" name="Notes Placeholder 2"/>
          <p:cNvSpPr>
            <a:spLocks noGrp="1"/>
          </p:cNvSpPr>
          <p:nvPr>
            <p:ph type="body" idx="1"/>
          </p:nvPr>
        </p:nvSpPr>
        <p:spPr/>
        <p:txBody>
          <a:bodyPr/>
          <a:lstStyle/>
          <a:p>
            <a:r>
              <a:rPr lang="en-AU" dirty="0" smtClean="0"/>
              <a:t>This study aimed to explore: </a:t>
            </a:r>
          </a:p>
          <a:p>
            <a:pPr marL="228600" indent="-228600">
              <a:buAutoNum type="arabicParenBoth"/>
            </a:pPr>
            <a:r>
              <a:rPr lang="en-AU" dirty="0" smtClean="0"/>
              <a:t>how classes of ER derived from a treatment seeking sample of young people differ from those found in a non-clinical sample by Dixon-Gordon et al. (2014); </a:t>
            </a:r>
          </a:p>
          <a:p>
            <a:pPr marL="228600" indent="-228600">
              <a:buAutoNum type="arabicParenBoth"/>
            </a:pPr>
            <a:r>
              <a:rPr lang="en-AU" dirty="0" smtClean="0"/>
              <a:t>whether the inclusion of overt ER strategies adds to the current understanding of young people’s repertoires of ER, and </a:t>
            </a:r>
          </a:p>
          <a:p>
            <a:pPr marL="228600" indent="-228600">
              <a:buAutoNum type="arabicParenBoth"/>
            </a:pPr>
            <a:r>
              <a:rPr lang="en-AU" dirty="0" smtClean="0"/>
              <a:t>whether these ER strategies also relate to greater levels of substance use symptoms in addition to those of other disorders.</a:t>
            </a:r>
          </a:p>
          <a:p>
            <a:r>
              <a:rPr lang="en-AU" dirty="0" smtClean="0"/>
              <a:t>This study identifies three distinct repertoires of ER strategies likely to be utilised in response to an emotionally eliciting event by individuals receiving treatment in youth </a:t>
            </a:r>
            <a:r>
              <a:rPr lang="en-AU" dirty="0" err="1" smtClean="0"/>
              <a:t>AoD</a:t>
            </a:r>
            <a:r>
              <a:rPr lang="en-AU" dirty="0" smtClean="0"/>
              <a:t> and mental health services.</a:t>
            </a:r>
            <a:endParaRPr lang="en-AU"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1881F6-5372-4448-B837-403620C58B1A}"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78215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3638" y="1241425"/>
            <a:ext cx="4467225" cy="3351213"/>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1881F6-5372-4448-B837-403620C58B1A}"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81571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AU"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en-US"/>
          </a:p>
        </p:txBody>
      </p:sp>
      <p:sp>
        <p:nvSpPr>
          <p:cNvPr id="4" name="Date Placeholder 3"/>
          <p:cNvSpPr>
            <a:spLocks noGrp="1"/>
          </p:cNvSpPr>
          <p:nvPr>
            <p:ph type="dt" sz="half" idx="10"/>
          </p:nvPr>
        </p:nvSpPr>
        <p:spPr/>
        <p:txBody>
          <a:bodyPr/>
          <a:lstStyle/>
          <a:p>
            <a:fld id="{5B0821C6-C038-3249-AE18-1C65D9503F63}" type="datetimeFigureOut">
              <a:rPr lang="en-US" smtClean="0"/>
              <a:pPr/>
              <a:t>6/3/2019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4E7E1D-AE43-C74F-86D8-2E5F92A015D3}"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5B0821C6-C038-3249-AE18-1C65D9503F63}" type="datetimeFigureOut">
              <a:rPr lang="en-US" smtClean="0"/>
              <a:pPr/>
              <a:t>6/3/2019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4E7E1D-AE43-C74F-86D8-2E5F92A015D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5B0821C6-C038-3249-AE18-1C65D9503F63}" type="datetimeFigureOut">
              <a:rPr lang="en-US" smtClean="0"/>
              <a:pPr/>
              <a:t>6/3/2019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4E7E1D-AE43-C74F-86D8-2E5F92A015D3}"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AU"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en-US"/>
          </a:p>
        </p:txBody>
      </p:sp>
      <p:sp>
        <p:nvSpPr>
          <p:cNvPr id="4" name="Date Placeholder 3"/>
          <p:cNvSpPr>
            <a:spLocks noGrp="1"/>
          </p:cNvSpPr>
          <p:nvPr>
            <p:ph type="dt" sz="half" idx="10"/>
          </p:nvPr>
        </p:nvSpPr>
        <p:spPr/>
        <p:txBody>
          <a:bodyPr/>
          <a:lstStyle/>
          <a:p>
            <a:fld id="{D17E215F-3D8C-8147-A4C5-271E4E179404}" type="datetimeFigureOut">
              <a:rPr lang="en-US" smtClean="0">
                <a:solidFill>
                  <a:prstClr val="black">
                    <a:tint val="75000"/>
                  </a:prstClr>
                </a:solidFill>
              </a:rPr>
              <a:pPr/>
              <a:t>6/3/2019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AA9F3-2A0B-954A-B1DD-3EF992C4C5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84812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D17E215F-3D8C-8147-A4C5-271E4E179404}" type="datetimeFigureOut">
              <a:rPr lang="en-US" smtClean="0">
                <a:solidFill>
                  <a:prstClr val="black">
                    <a:tint val="75000"/>
                  </a:prstClr>
                </a:solidFill>
              </a:rPr>
              <a:pPr/>
              <a:t>6/3/2019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AA9F3-2A0B-954A-B1DD-3EF992C4C5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61365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p:txBody>
          <a:bodyPr/>
          <a:lstStyle/>
          <a:p>
            <a:fld id="{D17E215F-3D8C-8147-A4C5-271E4E179404}" type="datetimeFigureOut">
              <a:rPr lang="en-US" smtClean="0">
                <a:solidFill>
                  <a:prstClr val="black">
                    <a:tint val="75000"/>
                  </a:prstClr>
                </a:solidFill>
              </a:rPr>
              <a:pPr/>
              <a:t>6/3/2019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AA9F3-2A0B-954A-B1DD-3EF992C4C5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24920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Date Placeholder 4"/>
          <p:cNvSpPr>
            <a:spLocks noGrp="1"/>
          </p:cNvSpPr>
          <p:nvPr>
            <p:ph type="dt" sz="half" idx="10"/>
          </p:nvPr>
        </p:nvSpPr>
        <p:spPr/>
        <p:txBody>
          <a:bodyPr/>
          <a:lstStyle/>
          <a:p>
            <a:fld id="{D17E215F-3D8C-8147-A4C5-271E4E179404}" type="datetimeFigureOut">
              <a:rPr lang="en-US" smtClean="0">
                <a:solidFill>
                  <a:prstClr val="black">
                    <a:tint val="75000"/>
                  </a:prstClr>
                </a:solidFill>
              </a:rPr>
              <a:pPr/>
              <a:t>6/3/2019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AA9F3-2A0B-954A-B1DD-3EF992C4C5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40382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Date Placeholder 6"/>
          <p:cNvSpPr>
            <a:spLocks noGrp="1"/>
          </p:cNvSpPr>
          <p:nvPr>
            <p:ph type="dt" sz="half" idx="10"/>
          </p:nvPr>
        </p:nvSpPr>
        <p:spPr/>
        <p:txBody>
          <a:bodyPr/>
          <a:lstStyle/>
          <a:p>
            <a:fld id="{D17E215F-3D8C-8147-A4C5-271E4E179404}" type="datetimeFigureOut">
              <a:rPr lang="en-US" smtClean="0">
                <a:solidFill>
                  <a:prstClr val="black">
                    <a:tint val="75000"/>
                  </a:prstClr>
                </a:solidFill>
              </a:rPr>
              <a:pPr/>
              <a:t>6/3/2019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4DAA9F3-2A0B-954A-B1DD-3EF992C4C5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99383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Date Placeholder 2"/>
          <p:cNvSpPr>
            <a:spLocks noGrp="1"/>
          </p:cNvSpPr>
          <p:nvPr>
            <p:ph type="dt" sz="half" idx="10"/>
          </p:nvPr>
        </p:nvSpPr>
        <p:spPr/>
        <p:txBody>
          <a:bodyPr/>
          <a:lstStyle/>
          <a:p>
            <a:fld id="{D17E215F-3D8C-8147-A4C5-271E4E179404}" type="datetimeFigureOut">
              <a:rPr lang="en-US" smtClean="0">
                <a:solidFill>
                  <a:prstClr val="black">
                    <a:tint val="75000"/>
                  </a:prstClr>
                </a:solidFill>
              </a:rPr>
              <a:pPr/>
              <a:t>6/3/2019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4DAA9F3-2A0B-954A-B1DD-3EF992C4C5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69918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7E215F-3D8C-8147-A4C5-271E4E179404}" type="datetimeFigureOut">
              <a:rPr lang="en-US" smtClean="0">
                <a:solidFill>
                  <a:prstClr val="black">
                    <a:tint val="75000"/>
                  </a:prstClr>
                </a:solidFill>
              </a:rPr>
              <a:pPr/>
              <a:t>6/3/2019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4DAA9F3-2A0B-954A-B1DD-3EF992C4C5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63701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D17E215F-3D8C-8147-A4C5-271E4E179404}" type="datetimeFigureOut">
              <a:rPr lang="en-US" smtClean="0">
                <a:solidFill>
                  <a:prstClr val="black">
                    <a:tint val="75000"/>
                  </a:prstClr>
                </a:solidFill>
              </a:rPr>
              <a:pPr/>
              <a:t>6/3/2019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AA9F3-2A0B-954A-B1DD-3EF992C4C5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69187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5B0821C6-C038-3249-AE18-1C65D9503F63}" type="datetimeFigureOut">
              <a:rPr lang="en-US" smtClean="0"/>
              <a:pPr/>
              <a:t>6/3/2019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4E7E1D-AE43-C74F-86D8-2E5F92A015D3}"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D17E215F-3D8C-8147-A4C5-271E4E179404}" type="datetimeFigureOut">
              <a:rPr lang="en-US" smtClean="0">
                <a:solidFill>
                  <a:prstClr val="black">
                    <a:tint val="75000"/>
                  </a:prstClr>
                </a:solidFill>
              </a:rPr>
              <a:pPr/>
              <a:t>6/3/2019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AA9F3-2A0B-954A-B1DD-3EF992C4C5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41479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D17E215F-3D8C-8147-A4C5-271E4E179404}" type="datetimeFigureOut">
              <a:rPr lang="en-US" smtClean="0">
                <a:solidFill>
                  <a:prstClr val="black">
                    <a:tint val="75000"/>
                  </a:prstClr>
                </a:solidFill>
              </a:rPr>
              <a:pPr/>
              <a:t>6/3/2019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AA9F3-2A0B-954A-B1DD-3EF992C4C5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41697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D17E215F-3D8C-8147-A4C5-271E4E179404}" type="datetimeFigureOut">
              <a:rPr lang="en-US" smtClean="0">
                <a:solidFill>
                  <a:prstClr val="black">
                    <a:tint val="75000"/>
                  </a:prstClr>
                </a:solidFill>
              </a:rPr>
              <a:pPr/>
              <a:t>6/3/2019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AA9F3-2A0B-954A-B1DD-3EF992C4C5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74747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AU"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en-US"/>
          </a:p>
        </p:txBody>
      </p:sp>
      <p:sp>
        <p:nvSpPr>
          <p:cNvPr id="4" name="Date Placeholder 3"/>
          <p:cNvSpPr>
            <a:spLocks noGrp="1"/>
          </p:cNvSpPr>
          <p:nvPr>
            <p:ph type="dt" sz="half" idx="10"/>
          </p:nvPr>
        </p:nvSpPr>
        <p:spPr/>
        <p:txBody>
          <a:bodyPr/>
          <a:lstStyle/>
          <a:p>
            <a:fld id="{D17E215F-3D8C-8147-A4C5-271E4E179404}" type="datetimeFigureOut">
              <a:rPr lang="en-US" smtClean="0">
                <a:solidFill>
                  <a:prstClr val="black">
                    <a:tint val="75000"/>
                  </a:prstClr>
                </a:solidFill>
              </a:rPr>
              <a:pPr/>
              <a:t>6/3/2019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AA9F3-2A0B-954A-B1DD-3EF992C4C5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28009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D17E215F-3D8C-8147-A4C5-271E4E179404}" type="datetimeFigureOut">
              <a:rPr lang="en-US" smtClean="0">
                <a:solidFill>
                  <a:prstClr val="black">
                    <a:tint val="75000"/>
                  </a:prstClr>
                </a:solidFill>
              </a:rPr>
              <a:pPr/>
              <a:t>6/3/2019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AA9F3-2A0B-954A-B1DD-3EF992C4C5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12350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p:txBody>
          <a:bodyPr/>
          <a:lstStyle/>
          <a:p>
            <a:fld id="{D17E215F-3D8C-8147-A4C5-271E4E179404}" type="datetimeFigureOut">
              <a:rPr lang="en-US" smtClean="0">
                <a:solidFill>
                  <a:prstClr val="black">
                    <a:tint val="75000"/>
                  </a:prstClr>
                </a:solidFill>
              </a:rPr>
              <a:pPr/>
              <a:t>6/3/2019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AA9F3-2A0B-954A-B1DD-3EF992C4C5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81484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Date Placeholder 4"/>
          <p:cNvSpPr>
            <a:spLocks noGrp="1"/>
          </p:cNvSpPr>
          <p:nvPr>
            <p:ph type="dt" sz="half" idx="10"/>
          </p:nvPr>
        </p:nvSpPr>
        <p:spPr/>
        <p:txBody>
          <a:bodyPr/>
          <a:lstStyle/>
          <a:p>
            <a:fld id="{D17E215F-3D8C-8147-A4C5-271E4E179404}" type="datetimeFigureOut">
              <a:rPr lang="en-US" smtClean="0">
                <a:solidFill>
                  <a:prstClr val="black">
                    <a:tint val="75000"/>
                  </a:prstClr>
                </a:solidFill>
              </a:rPr>
              <a:pPr/>
              <a:t>6/3/2019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AA9F3-2A0B-954A-B1DD-3EF992C4C5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2420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Date Placeholder 6"/>
          <p:cNvSpPr>
            <a:spLocks noGrp="1"/>
          </p:cNvSpPr>
          <p:nvPr>
            <p:ph type="dt" sz="half" idx="10"/>
          </p:nvPr>
        </p:nvSpPr>
        <p:spPr/>
        <p:txBody>
          <a:bodyPr/>
          <a:lstStyle/>
          <a:p>
            <a:fld id="{D17E215F-3D8C-8147-A4C5-271E4E179404}" type="datetimeFigureOut">
              <a:rPr lang="en-US" smtClean="0">
                <a:solidFill>
                  <a:prstClr val="black">
                    <a:tint val="75000"/>
                  </a:prstClr>
                </a:solidFill>
              </a:rPr>
              <a:pPr/>
              <a:t>6/3/2019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4DAA9F3-2A0B-954A-B1DD-3EF992C4C5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65986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Date Placeholder 2"/>
          <p:cNvSpPr>
            <a:spLocks noGrp="1"/>
          </p:cNvSpPr>
          <p:nvPr>
            <p:ph type="dt" sz="half" idx="10"/>
          </p:nvPr>
        </p:nvSpPr>
        <p:spPr/>
        <p:txBody>
          <a:bodyPr/>
          <a:lstStyle/>
          <a:p>
            <a:fld id="{D17E215F-3D8C-8147-A4C5-271E4E179404}" type="datetimeFigureOut">
              <a:rPr lang="en-US" smtClean="0">
                <a:solidFill>
                  <a:prstClr val="black">
                    <a:tint val="75000"/>
                  </a:prstClr>
                </a:solidFill>
              </a:rPr>
              <a:pPr/>
              <a:t>6/3/2019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4DAA9F3-2A0B-954A-B1DD-3EF992C4C5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36107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7E215F-3D8C-8147-A4C5-271E4E179404}" type="datetimeFigureOut">
              <a:rPr lang="en-US" smtClean="0">
                <a:solidFill>
                  <a:prstClr val="black">
                    <a:tint val="75000"/>
                  </a:prstClr>
                </a:solidFill>
              </a:rPr>
              <a:pPr/>
              <a:t>6/3/2019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4DAA9F3-2A0B-954A-B1DD-3EF992C4C5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84117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p:txBody>
          <a:bodyPr/>
          <a:lstStyle/>
          <a:p>
            <a:fld id="{5B0821C6-C038-3249-AE18-1C65D9503F63}" type="datetimeFigureOut">
              <a:rPr lang="en-US" smtClean="0"/>
              <a:pPr/>
              <a:t>6/3/2019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4E7E1D-AE43-C74F-86D8-2E5F92A015D3}"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D17E215F-3D8C-8147-A4C5-271E4E179404}" type="datetimeFigureOut">
              <a:rPr lang="en-US" smtClean="0">
                <a:solidFill>
                  <a:prstClr val="black">
                    <a:tint val="75000"/>
                  </a:prstClr>
                </a:solidFill>
              </a:rPr>
              <a:pPr/>
              <a:t>6/3/2019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AA9F3-2A0B-954A-B1DD-3EF992C4C5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88269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D17E215F-3D8C-8147-A4C5-271E4E179404}" type="datetimeFigureOut">
              <a:rPr lang="en-US" smtClean="0">
                <a:solidFill>
                  <a:prstClr val="black">
                    <a:tint val="75000"/>
                  </a:prstClr>
                </a:solidFill>
              </a:rPr>
              <a:pPr/>
              <a:t>6/3/2019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AA9F3-2A0B-954A-B1DD-3EF992C4C5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92142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D17E215F-3D8C-8147-A4C5-271E4E179404}" type="datetimeFigureOut">
              <a:rPr lang="en-US" smtClean="0">
                <a:solidFill>
                  <a:prstClr val="black">
                    <a:tint val="75000"/>
                  </a:prstClr>
                </a:solidFill>
              </a:rPr>
              <a:pPr/>
              <a:t>6/3/2019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AA9F3-2A0B-954A-B1DD-3EF992C4C5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80332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D17E215F-3D8C-8147-A4C5-271E4E179404}" type="datetimeFigureOut">
              <a:rPr lang="en-US" smtClean="0">
                <a:solidFill>
                  <a:prstClr val="black">
                    <a:tint val="75000"/>
                  </a:prstClr>
                </a:solidFill>
              </a:rPr>
              <a:pPr/>
              <a:t>6/3/2019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AA9F3-2A0B-954A-B1DD-3EF992C4C5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8742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Date Placeholder 4"/>
          <p:cNvSpPr>
            <a:spLocks noGrp="1"/>
          </p:cNvSpPr>
          <p:nvPr>
            <p:ph type="dt" sz="half" idx="10"/>
          </p:nvPr>
        </p:nvSpPr>
        <p:spPr/>
        <p:txBody>
          <a:bodyPr/>
          <a:lstStyle/>
          <a:p>
            <a:fld id="{5B0821C6-C038-3249-AE18-1C65D9503F63}" type="datetimeFigureOut">
              <a:rPr lang="en-US" smtClean="0"/>
              <a:pPr/>
              <a:t>6/3/2019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4E7E1D-AE43-C74F-86D8-2E5F92A015D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Date Placeholder 6"/>
          <p:cNvSpPr>
            <a:spLocks noGrp="1"/>
          </p:cNvSpPr>
          <p:nvPr>
            <p:ph type="dt" sz="half" idx="10"/>
          </p:nvPr>
        </p:nvSpPr>
        <p:spPr/>
        <p:txBody>
          <a:bodyPr/>
          <a:lstStyle/>
          <a:p>
            <a:fld id="{5B0821C6-C038-3249-AE18-1C65D9503F63}" type="datetimeFigureOut">
              <a:rPr lang="en-US" smtClean="0"/>
              <a:pPr/>
              <a:t>6/3/2019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4E7E1D-AE43-C74F-86D8-2E5F92A015D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Date Placeholder 2"/>
          <p:cNvSpPr>
            <a:spLocks noGrp="1"/>
          </p:cNvSpPr>
          <p:nvPr>
            <p:ph type="dt" sz="half" idx="10"/>
          </p:nvPr>
        </p:nvSpPr>
        <p:spPr/>
        <p:txBody>
          <a:bodyPr/>
          <a:lstStyle/>
          <a:p>
            <a:fld id="{5B0821C6-C038-3249-AE18-1C65D9503F63}" type="datetimeFigureOut">
              <a:rPr lang="en-US" smtClean="0"/>
              <a:pPr/>
              <a:t>6/3/2019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4E7E1D-AE43-C74F-86D8-2E5F92A015D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0821C6-C038-3249-AE18-1C65D9503F63}" type="datetimeFigureOut">
              <a:rPr lang="en-US" smtClean="0"/>
              <a:pPr/>
              <a:t>6/3/2019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4E7E1D-AE43-C74F-86D8-2E5F92A015D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5B0821C6-C038-3249-AE18-1C65D9503F63}" type="datetimeFigureOut">
              <a:rPr lang="en-US" smtClean="0"/>
              <a:pPr/>
              <a:t>6/3/2019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4E7E1D-AE43-C74F-86D8-2E5F92A015D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5B0821C6-C038-3249-AE18-1C65D9503F63}" type="datetimeFigureOut">
              <a:rPr lang="en-US" smtClean="0"/>
              <a:pPr/>
              <a:t>6/3/2019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4E7E1D-AE43-C74F-86D8-2E5F92A015D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AU"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0821C6-C038-3249-AE18-1C65D9503F63}" type="datetimeFigureOut">
              <a:rPr lang="en-US" smtClean="0"/>
              <a:pPr/>
              <a:t>6/3/2019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4E7E1D-AE43-C74F-86D8-2E5F92A015D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AU" smtClean="0"/>
              <a:t>Click to edit Master title style</a:t>
            </a:r>
            <a:endParaRPr lang="en-US"/>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7E215F-3D8C-8147-A4C5-271E4E179404}" type="datetimeFigureOut">
              <a:rPr lang="en-US" smtClean="0">
                <a:solidFill>
                  <a:prstClr val="black">
                    <a:tint val="75000"/>
                  </a:prstClr>
                </a:solidFill>
              </a:rPr>
              <a:pPr/>
              <a:t>6/3/2019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AA9F3-2A0B-954A-B1DD-3EF992C4C5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96556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AU"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7E215F-3D8C-8147-A4C5-271E4E179404}" type="datetimeFigureOut">
              <a:rPr lang="en-US" smtClean="0">
                <a:solidFill>
                  <a:prstClr val="black">
                    <a:tint val="75000"/>
                  </a:prstClr>
                </a:solidFill>
              </a:rPr>
              <a:pPr/>
              <a:t>6/3/2019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AA9F3-2A0B-954A-B1DD-3EF992C4C5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27320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13.jp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3.emf"/><Relationship Id="rId5" Type="http://schemas.openxmlformats.org/officeDocument/2006/relationships/image" Target="../media/image2.png"/><Relationship Id="rId10" Type="http://schemas.openxmlformats.org/officeDocument/2006/relationships/image" Target="../media/image27.png"/><Relationship Id="rId4" Type="http://schemas.openxmlformats.org/officeDocument/2006/relationships/image" Target="../media/image22.jpeg"/><Relationship Id="rId9" Type="http://schemas.openxmlformats.org/officeDocument/2006/relationships/image" Target="../media/image26.jpe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21.png"/><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chart" Target="../charts/chart3.xml"/></Relationships>
</file>

<file path=ppt/slides/_rels/slide3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png"/><Relationship Id="rId7"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8" Type="http://schemas.openxmlformats.org/officeDocument/2006/relationships/chart" Target="../charts/chart4.xm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 name="Picture 1"/>
          <p:cNvPicPr/>
          <p:nvPr/>
        </p:nvPicPr>
        <p:blipFill>
          <a:blip r:embed="rId3">
            <a:extLst>
              <a:ext uri="{28A0092B-C50C-407E-A947-70E740481C1C}">
                <a14:useLocalDpi xmlns:a14="http://schemas.microsoft.com/office/drawing/2010/main" val="0"/>
              </a:ext>
            </a:extLst>
          </a:blip>
          <a:stretch>
            <a:fillRect/>
          </a:stretch>
        </p:blipFill>
        <p:spPr>
          <a:xfrm>
            <a:off x="528607" y="5270202"/>
            <a:ext cx="1349828" cy="1333205"/>
          </a:xfrm>
          <a:prstGeom prst="rect">
            <a:avLst/>
          </a:prstGeom>
        </p:spPr>
      </p:pic>
      <p:sp>
        <p:nvSpPr>
          <p:cNvPr id="3" name="TextBox 2"/>
          <p:cNvSpPr txBox="1"/>
          <p:nvPr/>
        </p:nvSpPr>
        <p:spPr>
          <a:xfrm>
            <a:off x="1978573" y="5506107"/>
            <a:ext cx="6865882" cy="923330"/>
          </a:xfrm>
          <a:prstGeom prst="rect">
            <a:avLst/>
          </a:prstGeom>
          <a:noFill/>
        </p:spPr>
        <p:txBody>
          <a:bodyPr wrap="square" rtlCol="0">
            <a:spAutoFit/>
          </a:bodyPr>
          <a:lstStyle/>
          <a:p>
            <a:r>
              <a:rPr lang="en-AU" dirty="0" smtClean="0"/>
              <a:t>Dr Kate Hall</a:t>
            </a:r>
          </a:p>
          <a:p>
            <a:r>
              <a:rPr lang="en-AU" smtClean="0"/>
              <a:t>Clinical Psychologist </a:t>
            </a:r>
            <a:r>
              <a:rPr lang="en-AU" dirty="0" smtClean="0"/>
              <a:t>&amp; Senior Lecturer in Addiction and Mental Health</a:t>
            </a:r>
          </a:p>
          <a:p>
            <a:endParaRPr lang="en-AU"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72540" y="596047"/>
            <a:ext cx="6621779" cy="5229882"/>
          </a:xfrm>
          <a:prstGeom prst="rect">
            <a:avLst/>
          </a:prstGeom>
        </p:spPr>
      </p:pic>
    </p:spTree>
    <p:extLst>
      <p:ext uri="{BB962C8B-B14F-4D97-AF65-F5344CB8AC3E}">
        <p14:creationId xmlns:p14="http://schemas.microsoft.com/office/powerpoint/2010/main" val="28127058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p:nvPr>
            <p:extLst/>
          </p:nvPr>
        </p:nvGraphicFramePr>
        <p:xfrm>
          <a:off x="773724" y="515815"/>
          <a:ext cx="7432430" cy="548640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1148862" y="6002215"/>
            <a:ext cx="740898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smtClean="0">
                <a:ln>
                  <a:noFill/>
                </a:ln>
                <a:solidFill>
                  <a:prstClr val="black"/>
                </a:solidFill>
                <a:effectLst/>
                <a:uLnTx/>
                <a:uFillTx/>
                <a:latin typeface="Calibri"/>
                <a:ea typeface="+mn-ea"/>
                <a:cs typeface="+mn-cs"/>
              </a:rPr>
              <a:t>   % over the clinical cut off</a:t>
            </a:r>
            <a:endParaRPr kumimoji="0" lang="en-AU"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Rectangle 5"/>
          <p:cNvSpPr/>
          <p:nvPr/>
        </p:nvSpPr>
        <p:spPr>
          <a:xfrm>
            <a:off x="926124" y="5909937"/>
            <a:ext cx="304800" cy="553888"/>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6163639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6AD1E3"/>
        </a:solidFill>
        <a:effectLst/>
      </p:bgPr>
    </p:bg>
    <p:spTree>
      <p:nvGrpSpPr>
        <p:cNvPr id="1" name=""/>
        <p:cNvGrpSpPr/>
        <p:nvPr/>
      </p:nvGrpSpPr>
      <p:grpSpPr>
        <a:xfrm>
          <a:off x="0" y="0"/>
          <a:ext cx="0" cy="0"/>
          <a:chOff x="0" y="0"/>
          <a:chExt cx="0" cy="0"/>
        </a:xfrm>
      </p:grpSpPr>
      <p:graphicFrame>
        <p:nvGraphicFramePr>
          <p:cNvPr id="4" name="Chart 3"/>
          <p:cNvGraphicFramePr>
            <a:graphicFrameLocks/>
          </p:cNvGraphicFramePr>
          <p:nvPr>
            <p:extLst/>
          </p:nvPr>
        </p:nvGraphicFramePr>
        <p:xfrm>
          <a:off x="375138" y="1863970"/>
          <a:ext cx="6846278" cy="4630926"/>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5709137" y="2526323"/>
            <a:ext cx="3291267" cy="156966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Ruminators/avoiders</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High adaptive</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Low maladaptive adaptive</a:t>
            </a:r>
          </a:p>
        </p:txBody>
      </p:sp>
      <p:sp>
        <p:nvSpPr>
          <p:cNvPr id="5" name="Content Placeholder 4"/>
          <p:cNvSpPr>
            <a:spLocks noGrp="1"/>
          </p:cNvSpPr>
          <p:nvPr>
            <p:ph idx="1"/>
          </p:nvPr>
        </p:nvSpPr>
        <p:spPr>
          <a:xfrm>
            <a:off x="299545" y="338964"/>
            <a:ext cx="8229600" cy="977458"/>
          </a:xfrm>
        </p:spPr>
        <p:txBody>
          <a:bodyPr/>
          <a:lstStyle/>
          <a:p>
            <a:pPr marL="0" indent="0" algn="ctr">
              <a:buNone/>
            </a:pPr>
            <a:r>
              <a:rPr lang="en-AU" dirty="0" smtClean="0"/>
              <a:t>Three Classes of ER strategies</a:t>
            </a:r>
            <a:endParaRPr lang="en-AU" dirty="0"/>
          </a:p>
        </p:txBody>
      </p:sp>
    </p:spTree>
    <p:extLst>
      <p:ext uri="{BB962C8B-B14F-4D97-AF65-F5344CB8AC3E}">
        <p14:creationId xmlns:p14="http://schemas.microsoft.com/office/powerpoint/2010/main" val="116509310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6AD1E3"/>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71487" y="504827"/>
            <a:ext cx="8229600" cy="923923"/>
          </a:xfrm>
        </p:spPr>
        <p:txBody>
          <a:bodyPr>
            <a:normAutofit/>
          </a:bodyPr>
          <a:lstStyle/>
          <a:p>
            <a:pPr marL="0" indent="0">
              <a:buNone/>
            </a:pPr>
            <a:r>
              <a:rPr lang="en-US" sz="1800" dirty="0" smtClean="0">
                <a:solidFill>
                  <a:schemeClr val="bg1"/>
                </a:solidFill>
                <a:latin typeface="Tahoma" charset="0"/>
                <a:ea typeface="Tahoma" charset="0"/>
                <a:cs typeface="Tahoma" charset="0"/>
              </a:rPr>
              <a:t>How do these repertoires of ER strategies relate to symptoms </a:t>
            </a:r>
            <a:r>
              <a:rPr lang="en-US" sz="1800" dirty="0">
                <a:solidFill>
                  <a:schemeClr val="bg1"/>
                </a:solidFill>
                <a:latin typeface="Tahoma" charset="0"/>
                <a:ea typeface="Tahoma" charset="0"/>
                <a:cs typeface="Tahoma" charset="0"/>
              </a:rPr>
              <a:t>of depression, anxiety, substance, eating and borderline personality </a:t>
            </a:r>
            <a:r>
              <a:rPr lang="en-US" sz="1800" dirty="0" smtClean="0">
                <a:solidFill>
                  <a:schemeClr val="bg1"/>
                </a:solidFill>
                <a:latin typeface="Tahoma" charset="0"/>
                <a:ea typeface="Tahoma" charset="0"/>
                <a:cs typeface="Tahoma" charset="0"/>
              </a:rPr>
              <a:t>disorders</a:t>
            </a:r>
            <a:endParaRPr lang="en-US" sz="1800" dirty="0">
              <a:solidFill>
                <a:schemeClr val="bg1"/>
              </a:solidFill>
              <a:latin typeface="Tahoma" charset="0"/>
              <a:ea typeface="Tahoma" charset="0"/>
              <a:cs typeface="Tahoma" charset="0"/>
            </a:endParaRPr>
          </a:p>
        </p:txBody>
      </p:sp>
      <p:pic>
        <p:nvPicPr>
          <p:cNvPr id="4" name="Picture 3"/>
          <p:cNvPicPr/>
          <p:nvPr/>
        </p:nvPicPr>
        <p:blipFill rotWithShape="1">
          <a:blip r:embed="rId3"/>
          <a:srcRect t="8556"/>
          <a:stretch/>
        </p:blipFill>
        <p:spPr>
          <a:xfrm>
            <a:off x="648566" y="1880320"/>
            <a:ext cx="6095134" cy="4470471"/>
          </a:xfrm>
          <a:prstGeom prst="rect">
            <a:avLst/>
          </a:prstGeom>
        </p:spPr>
      </p:pic>
      <p:sp>
        <p:nvSpPr>
          <p:cNvPr id="6" name="TextBox 5"/>
          <p:cNvSpPr txBox="1"/>
          <p:nvPr/>
        </p:nvSpPr>
        <p:spPr>
          <a:xfrm>
            <a:off x="6372224" y="1250374"/>
            <a:ext cx="2633231"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Calibri"/>
                <a:ea typeface="+mn-ea"/>
                <a:cs typeface="+mn-cs"/>
                <a:sym typeface="Wingdings"/>
              </a:rPr>
              <a:t>Maladaptive ER use is particularly damaging</a:t>
            </a: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413762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33116" y="553361"/>
            <a:ext cx="5543131" cy="5761093"/>
          </a:xfrm>
          <a:prstGeom prst="rect">
            <a:avLst/>
          </a:prstGeom>
        </p:spPr>
      </p:pic>
    </p:spTree>
    <p:extLst>
      <p:ext uri="{BB962C8B-B14F-4D97-AF65-F5344CB8AC3E}">
        <p14:creationId xmlns:p14="http://schemas.microsoft.com/office/powerpoint/2010/main" val="42145613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6AD1E3"/>
        </a:solidFill>
        <a:effectLst/>
      </p:bgPr>
    </p:bg>
    <p:spTree>
      <p:nvGrpSpPr>
        <p:cNvPr id="1" name=""/>
        <p:cNvGrpSpPr/>
        <p:nvPr/>
      </p:nvGrpSpPr>
      <p:grpSpPr>
        <a:xfrm>
          <a:off x="0" y="0"/>
          <a:ext cx="0" cy="0"/>
          <a:chOff x="0" y="0"/>
          <a:chExt cx="0" cy="0"/>
        </a:xfrm>
      </p:grpSpPr>
      <p:sp>
        <p:nvSpPr>
          <p:cNvPr id="7" name="TextBox 6"/>
          <p:cNvSpPr txBox="1"/>
          <p:nvPr/>
        </p:nvSpPr>
        <p:spPr>
          <a:xfrm>
            <a:off x="348643" y="815746"/>
            <a:ext cx="8522914" cy="466281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charset="2"/>
              <a:buChar char="v"/>
              <a:tabLst/>
              <a:defRPr/>
            </a:pPr>
            <a:r>
              <a:rPr kumimoji="0" lang="en-AU" sz="1800" b="0" i="0" u="none" strike="noStrike" kern="1200" cap="none" spc="0" normalizeH="0" baseline="0" noProof="0" dirty="0" smtClean="0">
                <a:ln>
                  <a:noFill/>
                </a:ln>
                <a:solidFill>
                  <a:prstClr val="white"/>
                </a:solidFill>
                <a:effectLst/>
                <a:uLnTx/>
                <a:uFillTx/>
                <a:latin typeface="Calibri"/>
                <a:ea typeface="+mn-ea"/>
                <a:cs typeface="+mn-cs"/>
              </a:rPr>
              <a:t>Aim: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smtClean="0">
                <a:ln>
                  <a:noFill/>
                </a:ln>
                <a:solidFill>
                  <a:prstClr val="white"/>
                </a:solidFill>
                <a:effectLst/>
                <a:uLnTx/>
                <a:uFillTx/>
                <a:latin typeface="Calibri"/>
                <a:ea typeface="+mn-ea"/>
                <a:cs typeface="+mn-cs"/>
              </a:rPr>
              <a:t>First systematic review to examine </a:t>
            </a:r>
            <a:r>
              <a:rPr kumimoji="0" lang="en-AU" sz="1800" b="0" i="0" u="none" strike="noStrike" kern="1200" cap="none" spc="0" normalizeH="0" baseline="0" noProof="0" dirty="0">
                <a:ln>
                  <a:noFill/>
                </a:ln>
                <a:solidFill>
                  <a:prstClr val="white"/>
                </a:solidFill>
                <a:effectLst/>
                <a:uLnTx/>
                <a:uFillTx/>
                <a:latin typeface="Calibri"/>
                <a:ea typeface="+mn-ea"/>
                <a:cs typeface="+mn-cs"/>
              </a:rPr>
              <a:t>changes in ER after </a:t>
            </a:r>
            <a:r>
              <a:rPr kumimoji="0" lang="en-AU" sz="1800" b="0" i="0" u="none" strike="noStrike" kern="1200" cap="none" spc="0" normalizeH="0" baseline="0" noProof="0" dirty="0" smtClean="0">
                <a:ln>
                  <a:noFill/>
                </a:ln>
                <a:solidFill>
                  <a:prstClr val="white"/>
                </a:solidFill>
                <a:effectLst/>
                <a:uLnTx/>
                <a:uFillTx/>
                <a:latin typeface="Calibri"/>
                <a:ea typeface="+mn-ea"/>
                <a:cs typeface="+mn-cs"/>
              </a:rPr>
              <a:t>psychological </a:t>
            </a:r>
            <a:r>
              <a:rPr kumimoji="0" lang="en-AU" sz="1800" b="0" i="0" u="none" strike="noStrike" kern="1200" cap="none" spc="0" normalizeH="0" baseline="0" noProof="0" dirty="0">
                <a:ln>
                  <a:noFill/>
                </a:ln>
                <a:solidFill>
                  <a:prstClr val="white"/>
                </a:solidFill>
                <a:effectLst/>
                <a:uLnTx/>
                <a:uFillTx/>
                <a:latin typeface="Calibri"/>
                <a:ea typeface="+mn-ea"/>
                <a:cs typeface="+mn-cs"/>
              </a:rPr>
              <a:t>treatments </a:t>
            </a:r>
            <a:r>
              <a:rPr kumimoji="0" lang="en-AU" sz="1800" b="0" i="0" u="none" strike="noStrike" kern="1200" cap="none" spc="0" normalizeH="0" baseline="0" noProof="0" dirty="0" smtClean="0">
                <a:ln>
                  <a:noFill/>
                </a:ln>
                <a:solidFill>
                  <a:prstClr val="white"/>
                </a:solidFill>
                <a:effectLst/>
                <a:uLnTx/>
                <a:uFillTx/>
                <a:latin typeface="Calibri"/>
                <a:ea typeface="+mn-ea"/>
                <a:cs typeface="+mn-cs"/>
              </a:rPr>
              <a:t>across </a:t>
            </a:r>
            <a:r>
              <a:rPr kumimoji="0" lang="en-AU" sz="1800" b="0" i="0" u="none" strike="noStrike" kern="1200" cap="none" spc="0" normalizeH="0" baseline="0" noProof="0" dirty="0">
                <a:ln>
                  <a:noFill/>
                </a:ln>
                <a:solidFill>
                  <a:prstClr val="white"/>
                </a:solidFill>
                <a:effectLst/>
                <a:uLnTx/>
                <a:uFillTx/>
                <a:latin typeface="Calibri"/>
                <a:ea typeface="+mn-ea"/>
                <a:cs typeface="+mn-cs"/>
              </a:rPr>
              <a:t>depressive, anxiety, substance use, eating-related </a:t>
            </a:r>
            <a:r>
              <a:rPr kumimoji="0" lang="en-AU" sz="1800" b="0" i="0" u="none" strike="noStrike" kern="1200" cap="none" spc="0" normalizeH="0" baseline="0" noProof="0" dirty="0" smtClean="0">
                <a:ln>
                  <a:noFill/>
                </a:ln>
                <a:solidFill>
                  <a:prstClr val="white"/>
                </a:solidFill>
                <a:effectLst/>
                <a:uLnTx/>
                <a:uFillTx/>
                <a:latin typeface="Calibri"/>
                <a:ea typeface="+mn-ea"/>
                <a:cs typeface="+mn-cs"/>
              </a:rPr>
              <a:t>disorders and Borderline Personality Disorders. </a:t>
            </a:r>
          </a:p>
          <a:p>
            <a:pPr marL="285750" marR="0" lvl="0" indent="-285750" algn="l" defTabSz="914400" rtl="0" eaLnBrk="1" fontAlgn="auto" latinLnBrk="0" hangingPunct="1">
              <a:lnSpc>
                <a:spcPct val="100000"/>
              </a:lnSpc>
              <a:spcBef>
                <a:spcPts val="0"/>
              </a:spcBef>
              <a:spcAft>
                <a:spcPts val="0"/>
              </a:spcAft>
              <a:buClrTx/>
              <a:buSzTx/>
              <a:buFont typeface="Wingdings" charset="2"/>
              <a:buChar char="v"/>
              <a:tabLst/>
              <a:defRPr/>
            </a:pPr>
            <a:endParaRPr kumimoji="0" lang="en-AU" sz="1800" b="0" i="0" u="none" strike="noStrike" kern="1200" cap="none" spc="0" normalizeH="0" baseline="0" noProof="0" dirty="0">
              <a:ln>
                <a:noFill/>
              </a:ln>
              <a:solidFill>
                <a:prstClr val="white"/>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charset="2"/>
              <a:buChar char="v"/>
              <a:tabLst/>
              <a:defRPr/>
            </a:pPr>
            <a:r>
              <a:rPr kumimoji="0" lang="en-AU" sz="1800" b="0" i="0" u="none" strike="noStrike" kern="1200" cap="none" spc="0" normalizeH="0" baseline="0" noProof="0" dirty="0" smtClean="0">
                <a:ln>
                  <a:noFill/>
                </a:ln>
                <a:solidFill>
                  <a:prstClr val="white"/>
                </a:solidFill>
                <a:effectLst/>
                <a:uLnTx/>
                <a:uFillTx/>
                <a:latin typeface="Calibri"/>
                <a:ea typeface="+mn-ea"/>
                <a:cs typeface="+mn-cs"/>
              </a:rPr>
              <a:t>Method: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smtClean="0">
                <a:ln>
                  <a:noFill/>
                </a:ln>
                <a:solidFill>
                  <a:prstClr val="white"/>
                </a:solidFill>
                <a:effectLst/>
                <a:uLnTx/>
                <a:uFillTx/>
                <a:latin typeface="Calibri"/>
                <a:ea typeface="+mn-ea"/>
                <a:cs typeface="+mn-cs"/>
              </a:rPr>
              <a:t>958 titles screened,</a:t>
            </a:r>
            <a:r>
              <a:rPr kumimoji="0" lang="en-AU" sz="1800" b="0" i="0" u="none" strike="noStrike" kern="1200" cap="none" spc="0" normalizeH="0" baseline="0" noProof="0" dirty="0" smtClean="0">
                <a:ln>
                  <a:noFill/>
                </a:ln>
                <a:solidFill>
                  <a:prstClr val="white"/>
                </a:solidFill>
                <a:effectLst/>
                <a:uLnTx/>
                <a:uFillTx/>
                <a:latin typeface="Calibri"/>
                <a:ea typeface="+mn-ea"/>
                <a:cs typeface="+mn-cs"/>
              </a:rPr>
              <a:t> 123 full text review, 53 articles met full criteria. </a:t>
            </a:r>
          </a:p>
          <a:p>
            <a:pPr marL="285750" marR="0" lvl="0" indent="-285750" algn="l" defTabSz="914400" rtl="0" eaLnBrk="1" fontAlgn="auto" latinLnBrk="0" hangingPunct="1">
              <a:lnSpc>
                <a:spcPct val="100000"/>
              </a:lnSpc>
              <a:spcBef>
                <a:spcPts val="0"/>
              </a:spcBef>
              <a:spcAft>
                <a:spcPts val="0"/>
              </a:spcAft>
              <a:buClrTx/>
              <a:buSzTx/>
              <a:buFont typeface="Wingdings" charset="2"/>
              <a:buChar char="v"/>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charset="2"/>
              <a:buChar char="v"/>
              <a:tabLst/>
              <a:defRPr/>
            </a:pPr>
            <a:r>
              <a:rPr kumimoji="0" lang="en-AU" sz="1800" b="0" i="0" u="none" strike="noStrike" kern="1200" cap="none" spc="0" normalizeH="0" baseline="0" noProof="0" dirty="0" smtClean="0">
                <a:ln>
                  <a:noFill/>
                </a:ln>
                <a:solidFill>
                  <a:prstClr val="white"/>
                </a:solidFill>
                <a:effectLst/>
                <a:uLnTx/>
                <a:uFillTx/>
                <a:latin typeface="Calibri"/>
                <a:ea typeface="+mn-ea"/>
                <a:cs typeface="+mn-cs"/>
              </a:rPr>
              <a:t>Results: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dirty="0" smtClean="0">
                <a:ln>
                  <a:noFill/>
                </a:ln>
                <a:solidFill>
                  <a:prstClr val="white"/>
                </a:solidFill>
                <a:effectLst/>
                <a:uLnTx/>
                <a:uFillTx/>
                <a:latin typeface="Calibri"/>
                <a:ea typeface="+mn-ea"/>
                <a:cs typeface="+mn-cs"/>
              </a:rPr>
              <a:t>regardless </a:t>
            </a:r>
            <a:r>
              <a:rPr kumimoji="0" lang="en-AU" sz="2000" b="0" i="0" u="none" strike="noStrike" kern="1200" cap="none" spc="0" normalizeH="0" baseline="0" noProof="0" dirty="0">
                <a:ln>
                  <a:noFill/>
                </a:ln>
                <a:solidFill>
                  <a:prstClr val="white"/>
                </a:solidFill>
                <a:effectLst/>
                <a:uLnTx/>
                <a:uFillTx/>
                <a:latin typeface="Calibri"/>
                <a:ea typeface="+mn-ea"/>
                <a:cs typeface="+mn-cs"/>
              </a:rPr>
              <a:t>of the intervention or disorder, emotion dysregulation significantly decreased following effective </a:t>
            </a:r>
            <a:r>
              <a:rPr kumimoji="0" lang="en-AU" sz="2000" b="0" i="0" u="none" strike="noStrike" kern="1200" cap="none" spc="0" normalizeH="0" baseline="0" noProof="0" dirty="0" smtClean="0">
                <a:ln>
                  <a:noFill/>
                </a:ln>
                <a:solidFill>
                  <a:prstClr val="white"/>
                </a:solidFill>
                <a:effectLst/>
                <a:uLnTx/>
                <a:uFillTx/>
                <a:latin typeface="Calibri"/>
                <a:ea typeface="+mn-ea"/>
                <a:cs typeface="+mn-cs"/>
              </a:rPr>
              <a:t>treatment</a:t>
            </a:r>
          </a:p>
          <a:p>
            <a:pPr marL="285750" marR="0" lvl="0" indent="-285750" algn="l" defTabSz="914400" rtl="0" eaLnBrk="1" fontAlgn="auto" latinLnBrk="0" hangingPunct="1">
              <a:lnSpc>
                <a:spcPct val="100000"/>
              </a:lnSpc>
              <a:spcBef>
                <a:spcPts val="0"/>
              </a:spcBef>
              <a:spcAft>
                <a:spcPts val="0"/>
              </a:spcAft>
              <a:buClrTx/>
              <a:buSzTx/>
              <a:buFont typeface="Wingdings" charset="2"/>
              <a:buChar char="v"/>
              <a:tabLst/>
              <a:defRPr/>
            </a:pPr>
            <a:endParaRPr kumimoji="0" lang="en-AU" sz="2000" b="0" i="0" u="none" strike="noStrike" kern="1200" cap="none" spc="0" normalizeH="0" baseline="0" noProof="0" dirty="0" smtClean="0">
              <a:ln>
                <a:noFill/>
              </a:ln>
              <a:solidFill>
                <a:prstClr val="white"/>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charset="2"/>
              <a:buChar char="v"/>
              <a:tabLst/>
              <a:defRPr/>
            </a:pPr>
            <a:r>
              <a:rPr kumimoji="0" lang="en-AU" sz="2800" b="0" i="0" u="none" strike="noStrike" kern="1200" cap="none" spc="0" normalizeH="0" baseline="0" noProof="0" dirty="0" smtClean="0">
                <a:ln>
                  <a:noFill/>
                </a:ln>
                <a:solidFill>
                  <a:prstClr val="white"/>
                </a:solidFill>
                <a:effectLst/>
                <a:uLnTx/>
                <a:uFillTx/>
                <a:latin typeface="Calibri"/>
                <a:ea typeface="+mn-ea"/>
                <a:cs typeface="+mn-cs"/>
              </a:rPr>
              <a:t>Rumination</a:t>
            </a:r>
            <a:r>
              <a:rPr kumimoji="0" lang="en-AU" sz="2000" b="0" i="0" u="none" strike="noStrike" kern="1200" cap="none" spc="0" normalizeH="0" baseline="0" noProof="0" dirty="0" smtClean="0">
                <a:ln>
                  <a:noFill/>
                </a:ln>
                <a:solidFill>
                  <a:prstClr val="white"/>
                </a:solidFill>
                <a:effectLst/>
                <a:uLnTx/>
                <a:uFillTx/>
                <a:latin typeface="Calibri"/>
                <a:ea typeface="+mn-ea"/>
                <a:cs typeface="+mn-cs"/>
              </a:rPr>
              <a:t> mediated the effect between treatment outcomes in 7 studies of </a:t>
            </a:r>
            <a:r>
              <a:rPr kumimoji="0" lang="en-AU" sz="2000" b="0" i="0" u="none" strike="noStrike" kern="1200" cap="none" spc="0" normalizeH="0" baseline="0" noProof="0" dirty="0" err="1" smtClean="0">
                <a:ln>
                  <a:noFill/>
                </a:ln>
                <a:solidFill>
                  <a:prstClr val="white"/>
                </a:solidFill>
                <a:effectLst/>
                <a:uLnTx/>
                <a:uFillTx/>
                <a:latin typeface="Calibri"/>
                <a:ea typeface="+mn-ea"/>
                <a:cs typeface="+mn-cs"/>
              </a:rPr>
              <a:t>anx</a:t>
            </a:r>
            <a:r>
              <a:rPr kumimoji="0" lang="en-AU" sz="2000" b="0" i="0" u="none" strike="noStrike" kern="1200" cap="none" spc="0" normalizeH="0" baseline="0" noProof="0" dirty="0" smtClean="0">
                <a:ln>
                  <a:noFill/>
                </a:ln>
                <a:solidFill>
                  <a:prstClr val="white"/>
                </a:solidFill>
                <a:effectLst/>
                <a:uLnTx/>
                <a:uFillTx/>
                <a:latin typeface="Calibri"/>
                <a:ea typeface="+mn-ea"/>
                <a:cs typeface="+mn-cs"/>
              </a:rPr>
              <a:t> and dep.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3731751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6AD1E3"/>
        </a:solidFill>
        <a:effectLst/>
      </p:bgPr>
    </p:bg>
    <p:spTree>
      <p:nvGrpSpPr>
        <p:cNvPr id="1" name=""/>
        <p:cNvGrpSpPr/>
        <p:nvPr/>
      </p:nvGrpSpPr>
      <p:grpSpPr>
        <a:xfrm>
          <a:off x="0" y="0"/>
          <a:ext cx="0" cy="0"/>
          <a:chOff x="0" y="0"/>
          <a:chExt cx="0" cy="0"/>
        </a:xfrm>
      </p:grpSpPr>
      <p:sp>
        <p:nvSpPr>
          <p:cNvPr id="7" name="TextBox 6"/>
          <p:cNvSpPr txBox="1"/>
          <p:nvPr/>
        </p:nvSpPr>
        <p:spPr>
          <a:xfrm>
            <a:off x="348643" y="2282806"/>
            <a:ext cx="8522914" cy="3539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1150" y="3225781"/>
            <a:ext cx="6057900" cy="31623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9563" y="239693"/>
            <a:ext cx="3371850" cy="3371850"/>
          </a:xfrm>
          <a:prstGeom prst="rect">
            <a:avLst/>
          </a:prstGeom>
        </p:spPr>
      </p:pic>
    </p:spTree>
    <p:extLst>
      <p:ext uri="{BB962C8B-B14F-4D97-AF65-F5344CB8AC3E}">
        <p14:creationId xmlns:p14="http://schemas.microsoft.com/office/powerpoint/2010/main" val="7048119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527538" y="1524000"/>
            <a:ext cx="8229600" cy="3927231"/>
          </a:xfrm>
          <a:prstGeom prst="rect">
            <a:avLst/>
          </a:prstGeom>
          <a:solidFill>
            <a:srgbClr val="6AD1E3"/>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6600" b="0" i="0" u="none" strike="noStrike" kern="1200" cap="none" spc="0" normalizeH="0" baseline="0" noProof="0" smtClean="0">
                <a:ln>
                  <a:noFill/>
                </a:ln>
                <a:solidFill>
                  <a:srgbClr val="6AD1E3"/>
                </a:solidFill>
                <a:effectLst/>
                <a:uLnTx/>
                <a:uFillTx/>
                <a:latin typeface="Arial Unicode MS"/>
                <a:ea typeface="+mj-ea"/>
                <a:cs typeface="+mj-cs"/>
              </a:rPr>
              <a:t/>
            </a:r>
            <a:br>
              <a:rPr kumimoji="0" lang="en-US" sz="6600" b="0" i="0" u="none" strike="noStrike" kern="1200" cap="none" spc="0" normalizeH="0" baseline="0" noProof="0" smtClean="0">
                <a:ln>
                  <a:noFill/>
                </a:ln>
                <a:solidFill>
                  <a:srgbClr val="6AD1E3"/>
                </a:solidFill>
                <a:effectLst/>
                <a:uLnTx/>
                <a:uFillTx/>
                <a:latin typeface="Arial Unicode MS"/>
                <a:ea typeface="+mj-ea"/>
                <a:cs typeface="+mj-cs"/>
              </a:rPr>
            </a:br>
            <a:r>
              <a:rPr kumimoji="0" lang="en-US" sz="6600" b="0" i="0" u="none" strike="noStrike" kern="1200" cap="none" spc="0" normalizeH="0" baseline="0" noProof="0" smtClean="0">
                <a:ln>
                  <a:noFill/>
                </a:ln>
                <a:solidFill>
                  <a:prstClr val="white"/>
                </a:solidFill>
                <a:effectLst/>
                <a:uLnTx/>
                <a:uFillTx/>
                <a:latin typeface="Arial Unicode MS"/>
                <a:ea typeface="+mj-ea"/>
                <a:cs typeface="+mj-cs"/>
              </a:rPr>
              <a:t>8 ERIC Domains</a:t>
            </a:r>
            <a:r>
              <a:rPr kumimoji="0" lang="en-US" sz="6600" b="0" i="0" u="none" strike="noStrike" kern="1200" cap="none" spc="0" normalizeH="0" baseline="0" noProof="0" smtClean="0">
                <a:ln>
                  <a:noFill/>
                </a:ln>
                <a:solidFill>
                  <a:srgbClr val="6AD1E3"/>
                </a:solidFill>
                <a:effectLst/>
                <a:uLnTx/>
                <a:uFillTx/>
                <a:latin typeface="Arial Unicode MS"/>
                <a:ea typeface="+mj-ea"/>
                <a:cs typeface="+mj-cs"/>
              </a:rPr>
              <a:t/>
            </a:r>
            <a:br>
              <a:rPr kumimoji="0" lang="en-US" sz="6600" b="0" i="0" u="none" strike="noStrike" kern="1200" cap="none" spc="0" normalizeH="0" baseline="0" noProof="0" smtClean="0">
                <a:ln>
                  <a:noFill/>
                </a:ln>
                <a:solidFill>
                  <a:srgbClr val="6AD1E3"/>
                </a:solidFill>
                <a:effectLst/>
                <a:uLnTx/>
                <a:uFillTx/>
                <a:latin typeface="Arial Unicode MS"/>
                <a:ea typeface="+mj-ea"/>
                <a:cs typeface="+mj-cs"/>
              </a:rPr>
            </a:br>
            <a:endParaRPr kumimoji="0" lang="en-US" sz="6600" b="0" i="0" u="none" strike="noStrike" kern="1200" cap="none" spc="0" normalizeH="0" baseline="0" noProof="0" dirty="0">
              <a:ln>
                <a:noFill/>
              </a:ln>
              <a:solidFill>
                <a:srgbClr val="6AD1E3"/>
              </a:solidFill>
              <a:effectLst/>
              <a:uLnTx/>
              <a:uFillTx/>
              <a:latin typeface="Arial Unicode MS"/>
              <a:ea typeface="+mj-ea"/>
              <a:cs typeface="+mj-cs"/>
            </a:endParaRPr>
          </a:p>
        </p:txBody>
      </p:sp>
    </p:spTree>
    <p:extLst>
      <p:ext uri="{BB962C8B-B14F-4D97-AF65-F5344CB8AC3E}">
        <p14:creationId xmlns:p14="http://schemas.microsoft.com/office/powerpoint/2010/main" val="34230175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Oval 1"/>
          <p:cNvSpPr/>
          <p:nvPr/>
        </p:nvSpPr>
        <p:spPr>
          <a:xfrm>
            <a:off x="1049311" y="2023672"/>
            <a:ext cx="1304144" cy="4946754"/>
          </a:xfrm>
          <a:prstGeom prst="ellipse">
            <a:avLst/>
          </a:prstGeom>
          <a:noFill/>
          <a:ln w="920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0108164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93077" y="1676401"/>
            <a:ext cx="8393723" cy="4220308"/>
          </a:xfrm>
          <a:solidFill>
            <a:srgbClr val="6AD1E3"/>
          </a:solidFill>
        </p:spPr>
        <p:txBody>
          <a:bodyPr>
            <a:normAutofit fontScale="85000" lnSpcReduction="20000"/>
          </a:bodyPr>
          <a:lstStyle/>
          <a:p>
            <a:pPr marL="0" indent="0">
              <a:lnSpc>
                <a:spcPct val="150000"/>
              </a:lnSpc>
              <a:buNone/>
            </a:pPr>
            <a:r>
              <a:rPr lang="en-AU" sz="2400" dirty="0" smtClean="0">
                <a:solidFill>
                  <a:schemeClr val="bg1"/>
                </a:solidFill>
                <a:latin typeface="Verdana"/>
                <a:cs typeface="Verdana"/>
              </a:rPr>
              <a:t>ERIC applies an emotion regulation framework to working with young people. ER is an </a:t>
            </a:r>
            <a:r>
              <a:rPr lang="en-AU" sz="4000" dirty="0" smtClean="0">
                <a:solidFill>
                  <a:schemeClr val="bg1"/>
                </a:solidFill>
                <a:latin typeface="Verdana"/>
                <a:cs typeface="Verdana"/>
              </a:rPr>
              <a:t>underlying</a:t>
            </a:r>
            <a:r>
              <a:rPr lang="en-AU" sz="2400" dirty="0" smtClean="0">
                <a:solidFill>
                  <a:schemeClr val="bg1"/>
                </a:solidFill>
                <a:latin typeface="Verdana"/>
                <a:cs typeface="Verdana"/>
              </a:rPr>
              <a:t> </a:t>
            </a:r>
            <a:r>
              <a:rPr lang="en-AU" sz="4000" dirty="0" smtClean="0">
                <a:solidFill>
                  <a:schemeClr val="bg1"/>
                </a:solidFill>
                <a:latin typeface="Verdana"/>
                <a:cs typeface="Verdana"/>
              </a:rPr>
              <a:t>mechanism </a:t>
            </a:r>
            <a:r>
              <a:rPr lang="en-AU" sz="2400" dirty="0" smtClean="0">
                <a:solidFill>
                  <a:schemeClr val="bg1"/>
                </a:solidFill>
                <a:latin typeface="Verdana"/>
                <a:cs typeface="Verdana"/>
              </a:rPr>
              <a:t>for emotional, behavioural and interpersonal difficulties. </a:t>
            </a:r>
          </a:p>
          <a:p>
            <a:pPr marL="0" indent="0">
              <a:lnSpc>
                <a:spcPct val="150000"/>
              </a:lnSpc>
              <a:buNone/>
            </a:pPr>
            <a:endParaRPr lang="en-AU" sz="2400" dirty="0" smtClean="0">
              <a:solidFill>
                <a:schemeClr val="bg1"/>
              </a:solidFill>
              <a:latin typeface="Verdana"/>
              <a:cs typeface="Verdana"/>
            </a:endParaRPr>
          </a:p>
          <a:p>
            <a:pPr marL="0" indent="0">
              <a:lnSpc>
                <a:spcPct val="150000"/>
              </a:lnSpc>
              <a:buNone/>
            </a:pPr>
            <a:r>
              <a:rPr lang="en-AU" sz="2400" dirty="0" smtClean="0">
                <a:solidFill>
                  <a:schemeClr val="bg1"/>
                </a:solidFill>
                <a:latin typeface="Verdana"/>
                <a:cs typeface="Verdana"/>
              </a:rPr>
              <a:t>Difficulties regulating emotions are associated with mental health and </a:t>
            </a:r>
            <a:r>
              <a:rPr lang="en-AU" sz="2400" dirty="0">
                <a:solidFill>
                  <a:schemeClr val="bg1"/>
                </a:solidFill>
                <a:latin typeface="Verdana"/>
                <a:cs typeface="Verdana"/>
              </a:rPr>
              <a:t>substance use </a:t>
            </a:r>
            <a:r>
              <a:rPr lang="en-AU" sz="2400" dirty="0" smtClean="0">
                <a:solidFill>
                  <a:schemeClr val="bg1"/>
                </a:solidFill>
                <a:latin typeface="Verdana"/>
                <a:cs typeface="Verdana"/>
              </a:rPr>
              <a:t>issues. </a:t>
            </a:r>
            <a:endParaRPr lang="en-AU" sz="2400" dirty="0">
              <a:solidFill>
                <a:schemeClr val="bg1"/>
              </a:solidFill>
              <a:latin typeface="Verdana"/>
              <a:cs typeface="Verdana"/>
            </a:endParaRPr>
          </a:p>
          <a:p>
            <a:pPr marL="0" indent="0">
              <a:lnSpc>
                <a:spcPct val="150000"/>
              </a:lnSpc>
              <a:buNone/>
            </a:pPr>
            <a:endParaRPr lang="en-AU" sz="2400" dirty="0" smtClean="0">
              <a:solidFill>
                <a:schemeClr val="bg1"/>
              </a:solidFill>
              <a:latin typeface="Verdana"/>
              <a:cs typeface="Verdana"/>
            </a:endParaRPr>
          </a:p>
          <a:p>
            <a:pPr marL="0" indent="0">
              <a:lnSpc>
                <a:spcPct val="150000"/>
              </a:lnSpc>
              <a:buNone/>
            </a:pPr>
            <a:r>
              <a:rPr lang="en-AU" sz="2400" dirty="0" smtClean="0">
                <a:solidFill>
                  <a:schemeClr val="bg1"/>
                </a:solidFill>
                <a:latin typeface="Verdana"/>
                <a:cs typeface="Verdana"/>
              </a:rPr>
              <a:t>Difficulties regulating emotion occurs as a result of attachment disruption in relationship with primary caregivers.</a:t>
            </a:r>
          </a:p>
          <a:p>
            <a:pPr marL="0" indent="0">
              <a:lnSpc>
                <a:spcPct val="150000"/>
              </a:lnSpc>
              <a:buNone/>
            </a:pPr>
            <a:endParaRPr lang="en-AU" sz="2400" dirty="0">
              <a:solidFill>
                <a:schemeClr val="bg1"/>
              </a:solidFill>
              <a:latin typeface="Verdana"/>
              <a:cs typeface="Verdana"/>
            </a:endParaRPr>
          </a:p>
        </p:txBody>
      </p:sp>
      <p:sp>
        <p:nvSpPr>
          <p:cNvPr id="4" name="Title 1"/>
          <p:cNvSpPr>
            <a:spLocks noGrp="1"/>
          </p:cNvSpPr>
          <p:nvPr>
            <p:ph type="title"/>
          </p:nvPr>
        </p:nvSpPr>
        <p:spPr>
          <a:xfrm>
            <a:off x="535278" y="800835"/>
            <a:ext cx="8229600" cy="1143000"/>
          </a:xfrm>
        </p:spPr>
        <p:txBody>
          <a:bodyPr>
            <a:normAutofit fontScale="90000"/>
          </a:bodyPr>
          <a:lstStyle/>
          <a:p>
            <a:r>
              <a:rPr lang="en-AU" sz="2400" dirty="0">
                <a:solidFill>
                  <a:schemeClr val="bg1"/>
                </a:solidFill>
                <a:latin typeface="Verdana"/>
                <a:cs typeface="Verdana"/>
              </a:rPr>
              <a:t/>
            </a:r>
            <a:br>
              <a:rPr lang="en-AU" sz="2400" dirty="0">
                <a:solidFill>
                  <a:schemeClr val="bg1"/>
                </a:solidFill>
                <a:latin typeface="Verdana"/>
                <a:cs typeface="Verdana"/>
              </a:rPr>
            </a:br>
            <a:r>
              <a:rPr lang="en-AU" b="1" dirty="0" smtClean="0">
                <a:solidFill>
                  <a:srgbClr val="6AD1E3"/>
                </a:solidFill>
                <a:latin typeface="Arial Unicode MS" panose="020B0604020202020204" pitchFamily="34" charset="-128"/>
                <a:ea typeface="Arial Unicode MS" panose="020B0604020202020204" pitchFamily="34" charset="-128"/>
                <a:cs typeface="Arial Unicode MS" panose="020B0604020202020204" pitchFamily="34" charset="-128"/>
              </a:rPr>
              <a:t>What is </a:t>
            </a:r>
            <a:r>
              <a:rPr lang="en-US" b="1" dirty="0" smtClean="0">
                <a:solidFill>
                  <a:srgbClr val="6AD1E3"/>
                </a:solidFill>
                <a:latin typeface="Arial Unicode MS" panose="020B0604020202020204" pitchFamily="34" charset="-128"/>
                <a:ea typeface="Arial Unicode MS" panose="020B0604020202020204" pitchFamily="34" charset="-128"/>
                <a:cs typeface="Arial Unicode MS" panose="020B0604020202020204" pitchFamily="34" charset="-128"/>
              </a:rPr>
              <a:t>ERIC?</a:t>
            </a:r>
            <a:r>
              <a:rPr lang="en-US" b="1" dirty="0">
                <a:solidFill>
                  <a:srgbClr val="6AD1E3"/>
                </a:solidFill>
                <a:latin typeface="Arial Unicode MS" panose="020B0604020202020204" pitchFamily="34" charset="-128"/>
                <a:ea typeface="Arial Unicode MS" panose="020B0604020202020204" pitchFamily="34" charset="-128"/>
                <a:cs typeface="Arial Unicode MS" panose="020B0604020202020204" pitchFamily="34" charset="-128"/>
              </a:rPr>
              <a:t/>
            </a:r>
            <a:br>
              <a:rPr lang="en-US" b="1" dirty="0">
                <a:solidFill>
                  <a:srgbClr val="6AD1E3"/>
                </a:solidFill>
                <a:latin typeface="Arial Unicode MS" panose="020B0604020202020204" pitchFamily="34" charset="-128"/>
                <a:ea typeface="Arial Unicode MS" panose="020B0604020202020204" pitchFamily="34" charset="-128"/>
                <a:cs typeface="Arial Unicode MS" panose="020B0604020202020204" pitchFamily="34" charset="-128"/>
              </a:rPr>
            </a:br>
            <a:r>
              <a:rPr lang="en-AU" b="1" dirty="0">
                <a:solidFill>
                  <a:srgbClr val="6AD1E3"/>
                </a:solidFill>
                <a:latin typeface="Arial Unicode MS" panose="020B0604020202020204" pitchFamily="34" charset="-128"/>
                <a:ea typeface="Arial Unicode MS" panose="020B0604020202020204" pitchFamily="34" charset="-128"/>
                <a:cs typeface="Arial Unicode MS" panose="020B0604020202020204" pitchFamily="34" charset="-128"/>
              </a:rPr>
              <a:t/>
            </a:r>
            <a:br>
              <a:rPr lang="en-AU" b="1" dirty="0">
                <a:solidFill>
                  <a:srgbClr val="6AD1E3"/>
                </a:solidFill>
                <a:latin typeface="Arial Unicode MS" panose="020B0604020202020204" pitchFamily="34" charset="-128"/>
                <a:ea typeface="Arial Unicode MS" panose="020B0604020202020204" pitchFamily="34" charset="-128"/>
                <a:cs typeface="Arial Unicode MS" panose="020B0604020202020204" pitchFamily="34" charset="-128"/>
              </a:rPr>
            </a:br>
            <a:endParaRPr lang="en-US" sz="2400" dirty="0">
              <a:solidFill>
                <a:srgbClr val="6AD1E3"/>
              </a:solidFill>
              <a:latin typeface="Arial Unicode MS"/>
            </a:endParaRPr>
          </a:p>
        </p:txBody>
      </p:sp>
    </p:spTree>
    <p:extLst>
      <p:ext uri="{BB962C8B-B14F-4D97-AF65-F5344CB8AC3E}">
        <p14:creationId xmlns:p14="http://schemas.microsoft.com/office/powerpoint/2010/main" val="29326166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38290" y="118325"/>
            <a:ext cx="4683574" cy="6490874"/>
          </a:xfrm>
          <a:prstGeom prst="rect">
            <a:avLst/>
          </a:prstGeom>
        </p:spPr>
      </p:pic>
      <p:pic>
        <p:nvPicPr>
          <p:cNvPr id="3" name="Picture 2"/>
          <p:cNvPicPr>
            <a:picLocks noChangeAspect="1"/>
          </p:cNvPicPr>
          <p:nvPr/>
        </p:nvPicPr>
        <p:blipFill>
          <a:blip r:embed="rId3"/>
          <a:stretch>
            <a:fillRect/>
          </a:stretch>
        </p:blipFill>
        <p:spPr>
          <a:xfrm>
            <a:off x="6621864" y="5639821"/>
            <a:ext cx="2108200" cy="770006"/>
          </a:xfrm>
          <a:prstGeom prst="rect">
            <a:avLst/>
          </a:prstGeom>
        </p:spPr>
      </p:pic>
    </p:spTree>
    <p:extLst>
      <p:ext uri="{BB962C8B-B14F-4D97-AF65-F5344CB8AC3E}">
        <p14:creationId xmlns:p14="http://schemas.microsoft.com/office/powerpoint/2010/main" val="4258026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987333" y="1392604"/>
            <a:ext cx="3422231" cy="3161640"/>
          </a:xfrm>
          <a:prstGeom prst="rect">
            <a:avLst/>
          </a:prstGeom>
        </p:spPr>
      </p:pic>
      <p:pic>
        <p:nvPicPr>
          <p:cNvPr id="3" name="Picture 2"/>
          <p:cNvPicPr>
            <a:picLocks noChangeAspect="1"/>
          </p:cNvPicPr>
          <p:nvPr/>
        </p:nvPicPr>
        <p:blipFill>
          <a:blip r:embed="rId3"/>
          <a:stretch>
            <a:fillRect/>
          </a:stretch>
        </p:blipFill>
        <p:spPr>
          <a:xfrm>
            <a:off x="1049634" y="1496136"/>
            <a:ext cx="2976406" cy="2954576"/>
          </a:xfrm>
          <a:prstGeom prst="rect">
            <a:avLst/>
          </a:prstGeom>
        </p:spPr>
      </p:pic>
    </p:spTree>
    <p:extLst>
      <p:ext uri="{BB962C8B-B14F-4D97-AF65-F5344CB8AC3E}">
        <p14:creationId xmlns:p14="http://schemas.microsoft.com/office/powerpoint/2010/main" val="36762851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36269" y="432986"/>
            <a:ext cx="5028903" cy="5482144"/>
          </a:xfrm>
          <a:prstGeom prst="rect">
            <a:avLst/>
          </a:prstGeom>
        </p:spPr>
      </p:pic>
    </p:spTree>
    <p:extLst>
      <p:ext uri="{BB962C8B-B14F-4D97-AF65-F5344CB8AC3E}">
        <p14:creationId xmlns:p14="http://schemas.microsoft.com/office/powerpoint/2010/main" val="7053581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20633" y="485671"/>
            <a:ext cx="7844823" cy="3320698"/>
          </a:xfrm>
          <a:prstGeom prst="rect">
            <a:avLst/>
          </a:prstGeom>
        </p:spPr>
      </p:pic>
    </p:spTree>
    <p:extLst>
      <p:ext uri="{BB962C8B-B14F-4D97-AF65-F5344CB8AC3E}">
        <p14:creationId xmlns:p14="http://schemas.microsoft.com/office/powerpoint/2010/main" val="27883443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16523" y="527819"/>
            <a:ext cx="8229600" cy="735427"/>
          </a:xfrm>
          <a:prstGeom prst="rect">
            <a:avLst/>
          </a:prstGeom>
          <a:solidFill>
            <a:srgbClr val="6AD1E3"/>
          </a:solidFill>
          <a:ln w="57150">
            <a:solidFill>
              <a:srgbClr val="6AD1E3"/>
            </a:solidFill>
          </a:ln>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AU" sz="3200" b="0" i="0" u="none" strike="noStrike" kern="1200" cap="none" spc="0" normalizeH="0" baseline="0" noProof="0" dirty="0" smtClean="0">
                <a:ln>
                  <a:noFill/>
                </a:ln>
                <a:solidFill>
                  <a:prstClr val="white"/>
                </a:solidFill>
                <a:effectLst/>
                <a:uLnTx/>
                <a:uFillTx/>
                <a:latin typeface="Arial Unicode MS"/>
                <a:ea typeface="+mj-ea"/>
                <a:cs typeface="+mj-cs"/>
              </a:rPr>
              <a:t>NSW Health AOD Innovation Grants </a:t>
            </a:r>
            <a:endParaRPr kumimoji="0" lang="en-AU" sz="3200" b="0" i="0" u="none" strike="noStrike" kern="1200" cap="none" spc="0" normalizeH="0" baseline="0" noProof="0" dirty="0">
              <a:ln>
                <a:noFill/>
              </a:ln>
              <a:solidFill>
                <a:prstClr val="white"/>
              </a:solidFill>
              <a:effectLst/>
              <a:uLnTx/>
              <a:uFillTx/>
              <a:latin typeface="Calibri"/>
              <a:ea typeface="+mj-ea"/>
              <a:cs typeface="+mj-cs"/>
            </a:endParaRPr>
          </a:p>
        </p:txBody>
      </p:sp>
      <p:sp>
        <p:nvSpPr>
          <p:cNvPr id="5" name="Content Placeholder 2"/>
          <p:cNvSpPr>
            <a:spLocks noGrp="1"/>
          </p:cNvSpPr>
          <p:nvPr>
            <p:ph idx="1"/>
          </p:nvPr>
        </p:nvSpPr>
        <p:spPr>
          <a:xfrm>
            <a:off x="384313" y="1700902"/>
            <a:ext cx="8375374" cy="2912196"/>
          </a:xfrm>
          <a:ln w="57150">
            <a:solidFill>
              <a:srgbClr val="6AD1E3"/>
            </a:solidFill>
          </a:ln>
        </p:spPr>
        <p:txBody>
          <a:bodyPr>
            <a:normAutofit/>
          </a:bodyPr>
          <a:lstStyle/>
          <a:p>
            <a:pPr marL="0" indent="0">
              <a:buNone/>
            </a:pPr>
            <a:r>
              <a:rPr lang="en-AU" sz="2400" dirty="0"/>
              <a:t>ERIC (Emotion Regulation Impulse Control): a sustainable program for vulnerable young people with </a:t>
            </a:r>
            <a:r>
              <a:rPr lang="en-AU" sz="2400" dirty="0" err="1"/>
              <a:t>AoD</a:t>
            </a:r>
            <a:r>
              <a:rPr lang="en-AU" sz="2400" dirty="0"/>
              <a:t> and mental health issues.</a:t>
            </a:r>
          </a:p>
          <a:p>
            <a:pPr marL="0" indent="0">
              <a:buNone/>
            </a:pPr>
            <a:endParaRPr lang="en-AU" sz="2000" dirty="0"/>
          </a:p>
        </p:txBody>
      </p:sp>
      <p:sp>
        <p:nvSpPr>
          <p:cNvPr id="2" name="TextBox 1"/>
          <p:cNvSpPr txBox="1"/>
          <p:nvPr/>
        </p:nvSpPr>
        <p:spPr>
          <a:xfrm>
            <a:off x="384313" y="4752984"/>
            <a:ext cx="8375374" cy="923330"/>
          </a:xfrm>
          <a:prstGeom prst="rect">
            <a:avLst/>
          </a:prstGeom>
          <a:noFill/>
          <a:ln w="38100">
            <a:solidFill>
              <a:srgbClr val="6AD1E3"/>
            </a:solidFill>
          </a:ln>
        </p:spPr>
        <p:txBody>
          <a:bodyPr wrap="square" rtlCol="0">
            <a:spAutoFit/>
          </a:bodyPr>
          <a:lstStyle/>
          <a:p>
            <a:pPr lvl="0">
              <a:defRPr/>
            </a:pPr>
            <a:r>
              <a:rPr lang="en-AU" dirty="0" smtClean="0"/>
              <a:t>Sydney </a:t>
            </a:r>
            <a:r>
              <a:rPr lang="en-AU" dirty="0"/>
              <a:t>Local Health District, The Sydney Children’s Health </a:t>
            </a:r>
            <a:r>
              <a:rPr lang="en-AU" dirty="0" smtClean="0"/>
              <a:t>Network, </a:t>
            </a:r>
            <a:r>
              <a:rPr lang="en-AU" dirty="0"/>
              <a:t>Oasis Youth Support Network Sydney (Salvation Army), Salvation Army FYRST (Liverpool), </a:t>
            </a:r>
            <a:r>
              <a:rPr lang="en-AU" dirty="0" err="1"/>
              <a:t>CatholiCare</a:t>
            </a:r>
            <a:r>
              <a:rPr lang="en-AU" dirty="0"/>
              <a:t> and Youth Off the Streets. </a:t>
            </a:r>
            <a:endParaRPr kumimoji="0" lang="en-AU"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2780" y="2601686"/>
            <a:ext cx="2392246" cy="2392246"/>
          </a:xfrm>
          <a:prstGeom prst="rect">
            <a:avLst/>
          </a:prstGeom>
        </p:spPr>
      </p:pic>
      <p:pic>
        <p:nvPicPr>
          <p:cNvPr id="7" name="Picture 6" descr="See the source image"/>
          <p:cNvPicPr/>
          <p:nvPr/>
        </p:nvPicPr>
        <p:blipFill rotWithShape="1">
          <a:blip r:embed="rId4" cstate="print">
            <a:extLst>
              <a:ext uri="{28A0092B-C50C-407E-A947-70E740481C1C}">
                <a14:useLocalDpi xmlns:a14="http://schemas.microsoft.com/office/drawing/2010/main" val="0"/>
              </a:ext>
            </a:extLst>
          </a:blip>
          <a:srcRect l="6903" t="21498" r="7572" b="21483"/>
          <a:stretch/>
        </p:blipFill>
        <p:spPr bwMode="auto">
          <a:xfrm>
            <a:off x="984739" y="2972780"/>
            <a:ext cx="3225520" cy="1083404"/>
          </a:xfrm>
          <a:prstGeom prst="rect">
            <a:avLst/>
          </a:prstGeom>
          <a:noFill/>
          <a:ln>
            <a:noFill/>
          </a:ln>
          <a:extLst>
            <a:ext uri="{53640926-AAD7-44D8-BBD7-CCE9431645EC}">
              <a14:shadowObscured xmlns:a14="http://schemas.microsoft.com/office/drawing/2010/main"/>
            </a:ext>
          </a:extLst>
        </p:spPr>
      </p:pic>
      <p:pic>
        <p:nvPicPr>
          <p:cNvPr id="8" name="Picture 7"/>
          <p:cNvPicPr/>
          <p:nvPr/>
        </p:nvPicPr>
        <p:blipFill>
          <a:blip r:embed="rId5">
            <a:extLst>
              <a:ext uri="{28A0092B-C50C-407E-A947-70E740481C1C}">
                <a14:useLocalDpi xmlns:a14="http://schemas.microsoft.com/office/drawing/2010/main" val="0"/>
              </a:ext>
            </a:extLst>
          </a:blip>
          <a:stretch>
            <a:fillRect/>
          </a:stretch>
        </p:blipFill>
        <p:spPr>
          <a:xfrm>
            <a:off x="5171552" y="2806840"/>
            <a:ext cx="1349828" cy="1333205"/>
          </a:xfrm>
          <a:prstGeom prst="rect">
            <a:avLst/>
          </a:prstGeom>
        </p:spPr>
      </p:pic>
      <p:pic>
        <p:nvPicPr>
          <p:cNvPr id="9" name="Picture 8"/>
          <p:cNvPicPr>
            <a:picLocks noChangeAspect="1"/>
          </p:cNvPicPr>
          <p:nvPr/>
        </p:nvPicPr>
        <p:blipFill>
          <a:blip r:embed="rId6"/>
          <a:stretch>
            <a:fillRect/>
          </a:stretch>
        </p:blipFill>
        <p:spPr>
          <a:xfrm>
            <a:off x="7301072" y="660796"/>
            <a:ext cx="928528" cy="504607"/>
          </a:xfrm>
          <a:prstGeom prst="rect">
            <a:avLst/>
          </a:prstGeom>
        </p:spPr>
      </p:pic>
      <p:pic>
        <p:nvPicPr>
          <p:cNvPr id="10" name="Picture 9"/>
          <p:cNvPicPr>
            <a:picLocks noChangeAspect="1"/>
          </p:cNvPicPr>
          <p:nvPr/>
        </p:nvPicPr>
        <p:blipFill>
          <a:blip r:embed="rId7"/>
          <a:stretch>
            <a:fillRect/>
          </a:stretch>
        </p:blipFill>
        <p:spPr>
          <a:xfrm>
            <a:off x="316523" y="5767081"/>
            <a:ext cx="1889924" cy="816935"/>
          </a:xfrm>
          <a:prstGeom prst="rect">
            <a:avLst/>
          </a:prstGeom>
        </p:spPr>
      </p:pic>
      <p:pic>
        <p:nvPicPr>
          <p:cNvPr id="11" name="Picture 10"/>
          <p:cNvPicPr>
            <a:picLocks noChangeAspect="1"/>
          </p:cNvPicPr>
          <p:nvPr/>
        </p:nvPicPr>
        <p:blipFill rotWithShape="1">
          <a:blip r:embed="rId8"/>
          <a:srcRect l="11736" t="14567" r="62709" b="70618"/>
          <a:stretch/>
        </p:blipFill>
        <p:spPr>
          <a:xfrm>
            <a:off x="2360507" y="5820084"/>
            <a:ext cx="2342726" cy="763932"/>
          </a:xfrm>
          <a:prstGeom prst="rect">
            <a:avLst/>
          </a:prstGeom>
        </p:spPr>
      </p:pic>
      <p:pic>
        <p:nvPicPr>
          <p:cNvPr id="12" name="Picture 6" descr="Youth Off The Street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64490" y="5796120"/>
            <a:ext cx="2446879" cy="78789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10"/>
          <a:stretch>
            <a:fillRect/>
          </a:stretch>
        </p:blipFill>
        <p:spPr>
          <a:xfrm>
            <a:off x="7543093" y="5767081"/>
            <a:ext cx="686507" cy="918499"/>
          </a:xfrm>
          <a:prstGeom prst="rect">
            <a:avLst/>
          </a:prstGeom>
        </p:spPr>
      </p:pic>
    </p:spTree>
    <p:extLst>
      <p:ext uri="{BB962C8B-B14F-4D97-AF65-F5344CB8AC3E}">
        <p14:creationId xmlns:p14="http://schemas.microsoft.com/office/powerpoint/2010/main" val="68089660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AU" dirty="0"/>
          </a:p>
        </p:txBody>
      </p:sp>
      <p:sp>
        <p:nvSpPr>
          <p:cNvPr id="4" name="Title 1"/>
          <p:cNvSpPr txBox="1">
            <a:spLocks/>
          </p:cNvSpPr>
          <p:nvPr/>
        </p:nvSpPr>
        <p:spPr>
          <a:xfrm>
            <a:off x="384313" y="825589"/>
            <a:ext cx="8229600" cy="735427"/>
          </a:xfrm>
          <a:prstGeom prst="rect">
            <a:avLst/>
          </a:prstGeom>
          <a:solidFill>
            <a:srgbClr val="6AD1E3"/>
          </a:solidFill>
          <a:ln w="57150">
            <a:solidFill>
              <a:srgbClr val="6AD1E3"/>
            </a:solidFill>
          </a:ln>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AU" sz="4400" b="0" i="0" u="none" strike="noStrike" kern="1200" cap="none" spc="0" normalizeH="0" baseline="0" noProof="0" dirty="0" smtClean="0">
                <a:ln>
                  <a:noFill/>
                </a:ln>
                <a:solidFill>
                  <a:prstClr val="white"/>
                </a:solidFill>
                <a:effectLst/>
                <a:uLnTx/>
                <a:uFillTx/>
                <a:latin typeface="Arial Unicode MS"/>
                <a:ea typeface="+mj-ea"/>
                <a:cs typeface="+mj-cs"/>
              </a:rPr>
              <a:t>Research Question/Aim 1</a:t>
            </a:r>
            <a:endParaRPr kumimoji="0" lang="en-AU" sz="4400" b="0" i="0" u="none" strike="noStrike" kern="1200" cap="none" spc="0" normalizeH="0" baseline="0" noProof="0" dirty="0">
              <a:ln>
                <a:noFill/>
              </a:ln>
              <a:solidFill>
                <a:prstClr val="white"/>
              </a:solidFill>
              <a:effectLst/>
              <a:uLnTx/>
              <a:uFillTx/>
              <a:latin typeface="Calibri"/>
              <a:ea typeface="+mj-ea"/>
              <a:cs typeface="+mj-cs"/>
            </a:endParaRPr>
          </a:p>
        </p:txBody>
      </p:sp>
      <p:sp>
        <p:nvSpPr>
          <p:cNvPr id="5" name="Content Placeholder 2"/>
          <p:cNvSpPr>
            <a:spLocks noGrp="1"/>
          </p:cNvSpPr>
          <p:nvPr>
            <p:ph idx="1"/>
          </p:nvPr>
        </p:nvSpPr>
        <p:spPr>
          <a:xfrm>
            <a:off x="384313" y="1700902"/>
            <a:ext cx="8375374" cy="2912196"/>
          </a:xfrm>
          <a:ln w="57150">
            <a:solidFill>
              <a:srgbClr val="6AD1E3"/>
            </a:solidFill>
          </a:ln>
        </p:spPr>
        <p:txBody>
          <a:bodyPr>
            <a:normAutofit/>
          </a:bodyPr>
          <a:lstStyle/>
          <a:p>
            <a:pPr marL="0" indent="0">
              <a:buNone/>
            </a:pPr>
            <a:r>
              <a:rPr lang="en-AU" dirty="0" smtClean="0"/>
              <a:t>Does engagement in ERIC alongside existing AOD treatment have an impact on a young persons: </a:t>
            </a:r>
          </a:p>
          <a:p>
            <a:pPr lvl="2"/>
            <a:r>
              <a:rPr lang="en-AU" sz="2000" dirty="0" smtClean="0"/>
              <a:t>Engagement in prosocial behaviours</a:t>
            </a:r>
          </a:p>
          <a:p>
            <a:pPr lvl="2"/>
            <a:r>
              <a:rPr lang="en-AU" sz="2000" dirty="0" smtClean="0"/>
              <a:t>Quality of life</a:t>
            </a:r>
          </a:p>
          <a:p>
            <a:pPr lvl="2"/>
            <a:r>
              <a:rPr lang="en-AU" sz="2000" dirty="0" smtClean="0"/>
              <a:t>Emotion Regulation</a:t>
            </a:r>
          </a:p>
          <a:p>
            <a:pPr lvl="2"/>
            <a:r>
              <a:rPr lang="en-AU" sz="2000" dirty="0" smtClean="0"/>
              <a:t>Drug and alcohol </a:t>
            </a:r>
            <a:r>
              <a:rPr lang="en-AU" sz="2000" dirty="0"/>
              <a:t>u</a:t>
            </a:r>
            <a:r>
              <a:rPr lang="en-AU" sz="2000" dirty="0" smtClean="0"/>
              <a:t>se</a:t>
            </a:r>
          </a:p>
          <a:p>
            <a:pPr lvl="2"/>
            <a:r>
              <a:rPr lang="en-AU" sz="2000" dirty="0" smtClean="0"/>
              <a:t>Mental health and wellbeing</a:t>
            </a:r>
            <a:endParaRPr lang="en-AU" sz="2000" dirty="0"/>
          </a:p>
        </p:txBody>
      </p:sp>
      <p:sp>
        <p:nvSpPr>
          <p:cNvPr id="2" name="TextBox 1"/>
          <p:cNvSpPr txBox="1"/>
          <p:nvPr/>
        </p:nvSpPr>
        <p:spPr>
          <a:xfrm>
            <a:off x="384313" y="4752984"/>
            <a:ext cx="8375374" cy="1154162"/>
          </a:xfrm>
          <a:prstGeom prst="rect">
            <a:avLst/>
          </a:prstGeom>
          <a:noFill/>
          <a:ln w="38100">
            <a:solidFill>
              <a:srgbClr val="6AD1E3"/>
            </a:solidFill>
          </a:ln>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700" b="0" i="0" u="none" strike="noStrike" kern="1200" cap="none" spc="0" normalizeH="0" baseline="0" noProof="0" dirty="0" smtClean="0">
                <a:ln>
                  <a:noFill/>
                </a:ln>
                <a:solidFill>
                  <a:prstClr val="black"/>
                </a:solidFill>
                <a:effectLst/>
                <a:uLnTx/>
                <a:uFillTx/>
                <a:latin typeface="Calibri"/>
                <a:ea typeface="+mn-ea"/>
                <a:cs typeface="+mn-cs"/>
              </a:rPr>
              <a:t>Recruitment </a:t>
            </a:r>
            <a:r>
              <a:rPr kumimoji="0" lang="en-AU" sz="1700" b="0" i="0" u="none" strike="noStrike" kern="1200" cap="none" spc="0" normalizeH="0" baseline="0" noProof="0" dirty="0">
                <a:ln>
                  <a:noFill/>
                </a:ln>
                <a:solidFill>
                  <a:prstClr val="black"/>
                </a:solidFill>
                <a:effectLst/>
                <a:uLnTx/>
                <a:uFillTx/>
                <a:latin typeface="Calibri"/>
                <a:ea typeface="+mn-ea"/>
                <a:cs typeface="+mn-cs"/>
              </a:rPr>
              <a:t>of </a:t>
            </a:r>
            <a:r>
              <a:rPr kumimoji="0" lang="en-AU" sz="1700" b="1" i="0" u="sng" strike="noStrike" kern="1200" cap="none" spc="0" normalizeH="0" baseline="0" noProof="0" dirty="0" smtClean="0">
                <a:ln>
                  <a:noFill/>
                </a:ln>
                <a:solidFill>
                  <a:prstClr val="black"/>
                </a:solidFill>
                <a:effectLst/>
                <a:uLnTx/>
                <a:uFillTx/>
                <a:latin typeface="Calibri"/>
                <a:ea typeface="+mn-ea"/>
                <a:cs typeface="+mn-cs"/>
              </a:rPr>
              <a:t>300 </a:t>
            </a:r>
            <a:r>
              <a:rPr kumimoji="0" lang="en-AU" sz="1700" b="0" i="0" u="none" strike="noStrike" kern="1200" cap="none" spc="0" normalizeH="0" baseline="0" noProof="0" dirty="0" smtClean="0">
                <a:ln>
                  <a:noFill/>
                </a:ln>
                <a:solidFill>
                  <a:prstClr val="black"/>
                </a:solidFill>
                <a:effectLst/>
                <a:uLnTx/>
                <a:uFillTx/>
                <a:latin typeface="Calibri"/>
                <a:ea typeface="+mn-ea"/>
                <a:cs typeface="+mn-cs"/>
              </a:rPr>
              <a:t> </a:t>
            </a:r>
            <a:r>
              <a:rPr kumimoji="0" lang="en-AU" sz="1700" b="0" i="0" u="none" strike="noStrike" kern="1200" cap="none" spc="0" normalizeH="0" baseline="0" noProof="0" dirty="0">
                <a:ln>
                  <a:noFill/>
                </a:ln>
                <a:solidFill>
                  <a:prstClr val="black"/>
                </a:solidFill>
                <a:effectLst/>
                <a:uLnTx/>
                <a:uFillTx/>
                <a:latin typeface="Calibri"/>
                <a:ea typeface="+mn-ea"/>
                <a:cs typeface="+mn-cs"/>
              </a:rPr>
              <a:t>young </a:t>
            </a:r>
            <a:r>
              <a:rPr kumimoji="0" lang="en-AU" sz="1700" b="0" i="0" u="none" strike="noStrike" kern="1200" cap="none" spc="0" normalizeH="0" baseline="0" noProof="0" dirty="0" smtClean="0">
                <a:ln>
                  <a:noFill/>
                </a:ln>
                <a:solidFill>
                  <a:prstClr val="black"/>
                </a:solidFill>
                <a:effectLst/>
                <a:uLnTx/>
                <a:uFillTx/>
                <a:latin typeface="Calibri"/>
                <a:ea typeface="+mn-ea"/>
                <a:cs typeface="+mn-cs"/>
              </a:rPr>
              <a:t>people aged 16-25</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700" b="0" i="0" u="none" strike="noStrike" kern="1200" cap="none" spc="0" normalizeH="0" baseline="0" noProof="0" dirty="0" smtClean="0">
                <a:ln>
                  <a:noFill/>
                </a:ln>
                <a:solidFill>
                  <a:prstClr val="black"/>
                </a:solidFill>
                <a:effectLst/>
                <a:uLnTx/>
                <a:uFillTx/>
                <a:latin typeface="Calibri"/>
                <a:ea typeface="+mn-ea"/>
                <a:cs typeface="+mn-cs"/>
              </a:rPr>
              <a:t> Completion of </a:t>
            </a:r>
            <a:r>
              <a:rPr kumimoji="0" lang="en-AU" sz="1700" b="0" i="0" u="none" strike="noStrike" kern="1200" cap="none" spc="0" normalizeH="0" baseline="0" noProof="0" dirty="0">
                <a:ln>
                  <a:noFill/>
                </a:ln>
                <a:solidFill>
                  <a:prstClr val="black"/>
                </a:solidFill>
                <a:effectLst/>
                <a:uLnTx/>
                <a:uFillTx/>
                <a:latin typeface="Calibri"/>
                <a:ea typeface="+mn-ea"/>
                <a:cs typeface="+mn-cs"/>
              </a:rPr>
              <a:t>a </a:t>
            </a:r>
            <a:r>
              <a:rPr kumimoji="0" lang="en-AU" sz="1700" b="0" i="0" u="none" strike="noStrike" kern="1200" cap="none" spc="0" normalizeH="0" baseline="0" noProof="0" dirty="0" smtClean="0">
                <a:ln>
                  <a:noFill/>
                </a:ln>
                <a:solidFill>
                  <a:prstClr val="black"/>
                </a:solidFill>
                <a:effectLst/>
                <a:uLnTx/>
                <a:uFillTx/>
                <a:latin typeface="Calibri"/>
                <a:ea typeface="+mn-ea"/>
                <a:cs typeface="+mn-cs"/>
              </a:rPr>
              <a:t>short questionnaire examining the above before </a:t>
            </a:r>
            <a:r>
              <a:rPr kumimoji="0" lang="en-AU" sz="1700" b="0" i="0" u="none" strike="noStrike" kern="1200" cap="none" spc="0" normalizeH="0" baseline="0" noProof="0" dirty="0">
                <a:ln>
                  <a:noFill/>
                </a:ln>
                <a:solidFill>
                  <a:prstClr val="black"/>
                </a:solidFill>
                <a:effectLst/>
                <a:uLnTx/>
                <a:uFillTx/>
                <a:latin typeface="Calibri"/>
                <a:ea typeface="+mn-ea"/>
                <a:cs typeface="+mn-cs"/>
              </a:rPr>
              <a:t>and after </a:t>
            </a:r>
            <a:r>
              <a:rPr kumimoji="0" lang="en-AU" sz="1700" b="0" i="0" u="none" strike="noStrike" kern="1200" cap="none" spc="0" normalizeH="0" baseline="0" noProof="0" dirty="0" smtClean="0">
                <a:ln>
                  <a:noFill/>
                </a:ln>
                <a:solidFill>
                  <a:prstClr val="black"/>
                </a:solidFill>
                <a:effectLst/>
                <a:uLnTx/>
                <a:uFillTx/>
                <a:latin typeface="Calibri"/>
                <a:ea typeface="+mn-ea"/>
                <a:cs typeface="+mn-cs"/>
              </a:rPr>
              <a:t>ERIC</a:t>
            </a:r>
            <a:endParaRPr kumimoji="0" lang="en-AU" sz="17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700" b="0" i="0" u="none" strike="noStrike" kern="1200" cap="none" spc="0" normalizeH="0" baseline="0" noProof="0" dirty="0">
                <a:ln>
                  <a:noFill/>
                </a:ln>
                <a:solidFill>
                  <a:prstClr val="black"/>
                </a:solidFill>
                <a:effectLst/>
                <a:uLnTx/>
                <a:uFillTx/>
                <a:latin typeface="Calibri"/>
                <a:ea typeface="+mn-ea"/>
                <a:cs typeface="+mn-cs"/>
              </a:rPr>
              <a:t>Young person receives ERIC across a three month </a:t>
            </a:r>
            <a:r>
              <a:rPr kumimoji="0" lang="en-AU" sz="1700" b="0" i="0" u="none" strike="noStrike" kern="1200" cap="none" spc="0" normalizeH="0" baseline="0" noProof="0" dirty="0" smtClean="0">
                <a:ln>
                  <a:noFill/>
                </a:ln>
                <a:solidFill>
                  <a:prstClr val="black"/>
                </a:solidFill>
                <a:effectLst/>
                <a:uLnTx/>
                <a:uFillTx/>
                <a:latin typeface="Calibri"/>
                <a:ea typeface="+mn-ea"/>
                <a:cs typeface="+mn-cs"/>
              </a:rPr>
              <a:t>period alongside existing treatment</a:t>
            </a:r>
            <a:endParaRPr kumimoji="0" lang="en-AU" sz="17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2780" y="2601686"/>
            <a:ext cx="2392246" cy="2392246"/>
          </a:xfrm>
          <a:prstGeom prst="rect">
            <a:avLst/>
          </a:prstGeom>
        </p:spPr>
      </p:pic>
    </p:spTree>
    <p:extLst>
      <p:ext uri="{BB962C8B-B14F-4D97-AF65-F5344CB8AC3E}">
        <p14:creationId xmlns:p14="http://schemas.microsoft.com/office/powerpoint/2010/main" val="283575121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384313" y="939799"/>
            <a:ext cx="8229600" cy="710027"/>
          </a:xfrm>
          <a:prstGeom prst="rect">
            <a:avLst/>
          </a:prstGeom>
          <a:solidFill>
            <a:srgbClr val="6AD1E3"/>
          </a:solidFill>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AU" sz="4400" b="0" i="0" u="none" strike="noStrike" kern="1200" cap="none" spc="0" normalizeH="0" baseline="0" noProof="0" dirty="0" smtClean="0">
                <a:ln>
                  <a:noFill/>
                </a:ln>
                <a:solidFill>
                  <a:prstClr val="white"/>
                </a:solidFill>
                <a:effectLst/>
                <a:uLnTx/>
                <a:uFillTx/>
                <a:latin typeface="Arial Unicode MS"/>
                <a:ea typeface="+mj-ea"/>
                <a:cs typeface="+mj-cs"/>
              </a:rPr>
              <a:t>Research Question/Aim 2</a:t>
            </a:r>
            <a:endParaRPr kumimoji="0" lang="en-AU" sz="4400" b="0" i="0" u="none" strike="noStrike" kern="1200" cap="none" spc="0" normalizeH="0" baseline="0" noProof="0" dirty="0">
              <a:ln>
                <a:noFill/>
              </a:ln>
              <a:solidFill>
                <a:prstClr val="white"/>
              </a:solidFill>
              <a:effectLst/>
              <a:uLnTx/>
              <a:uFillTx/>
              <a:latin typeface="Calibri"/>
              <a:ea typeface="+mj-ea"/>
              <a:cs typeface="+mj-cs"/>
            </a:endParaRPr>
          </a:p>
        </p:txBody>
      </p:sp>
      <p:sp>
        <p:nvSpPr>
          <p:cNvPr id="5" name="Content Placeholder 2"/>
          <p:cNvSpPr txBox="1">
            <a:spLocks/>
          </p:cNvSpPr>
          <p:nvPr/>
        </p:nvSpPr>
        <p:spPr>
          <a:xfrm>
            <a:off x="384313" y="1913424"/>
            <a:ext cx="8229601" cy="3788734"/>
          </a:xfrm>
          <a:prstGeom prst="rect">
            <a:avLst/>
          </a:prstGeom>
          <a:ln w="38100">
            <a:solidFill>
              <a:srgbClr val="6AD1E3"/>
            </a:solidFill>
          </a:ln>
        </p:spPr>
        <p:txBody>
          <a:bodyPr vert="horz" lIns="91440" tIns="45720" rIns="91440" bIns="45720" rtlCol="0">
            <a:normAutofit fontScale="6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AU" sz="42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AU" sz="4200" b="0" i="0" u="none" strike="noStrike" kern="1200" cap="none" spc="0" normalizeH="0" baseline="0" noProof="0" dirty="0" smtClean="0">
                <a:ln>
                  <a:noFill/>
                </a:ln>
                <a:solidFill>
                  <a:prstClr val="black"/>
                </a:solidFill>
                <a:effectLst/>
                <a:uLnTx/>
                <a:uFillTx/>
                <a:latin typeface="Calibri"/>
                <a:ea typeface="+mn-ea"/>
                <a:cs typeface="+mn-cs"/>
              </a:rPr>
              <a:t>To assess whether ERIC is a practical or feasible intervention to implement across the NSW health sector</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AU" sz="32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AU" sz="3200" b="0" i="0" u="none" strike="noStrike" kern="1200" cap="none" spc="0" normalizeH="0" baseline="0" noProof="0" dirty="0" smtClean="0">
                <a:ln>
                  <a:noFill/>
                </a:ln>
                <a:solidFill>
                  <a:prstClr val="black"/>
                </a:solidFill>
                <a:effectLst/>
                <a:uLnTx/>
                <a:uFillTx/>
                <a:latin typeface="Calibri"/>
                <a:ea typeface="+mn-ea"/>
                <a:cs typeface="+mn-cs"/>
              </a:rPr>
              <a:t>Clinician and manager participation in focus group/interviews to help determine:</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AU" sz="2800" b="0" i="0" u="none" strike="noStrike" kern="1200" cap="none" spc="0" normalizeH="0" baseline="0" noProof="0" dirty="0" smtClean="0">
                <a:ln>
                  <a:noFill/>
                </a:ln>
                <a:solidFill>
                  <a:prstClr val="black"/>
                </a:solidFill>
                <a:effectLst/>
                <a:uLnTx/>
                <a:uFillTx/>
                <a:latin typeface="Calibri"/>
                <a:ea typeface="+mn-ea"/>
                <a:cs typeface="+mn-cs"/>
              </a:rPr>
              <a:t>Satisfaction</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AU" sz="2800" b="0" i="0" u="none" strike="noStrike" kern="1200" cap="none" spc="0" normalizeH="0" baseline="0" noProof="0" dirty="0" smtClean="0">
                <a:ln>
                  <a:noFill/>
                </a:ln>
                <a:solidFill>
                  <a:prstClr val="black"/>
                </a:solidFill>
                <a:effectLst/>
                <a:uLnTx/>
                <a:uFillTx/>
                <a:latin typeface="Calibri"/>
                <a:ea typeface="+mn-ea"/>
                <a:cs typeface="+mn-cs"/>
              </a:rPr>
              <a:t>Feasibility </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AU" sz="2800" b="0" i="0" u="none" strike="noStrike" kern="1200" cap="none" spc="0" normalizeH="0" baseline="0" noProof="0" dirty="0" smtClean="0">
                <a:ln>
                  <a:noFill/>
                </a:ln>
                <a:solidFill>
                  <a:prstClr val="black"/>
                </a:solidFill>
                <a:effectLst/>
                <a:uLnTx/>
                <a:uFillTx/>
                <a:latin typeface="Calibri"/>
                <a:ea typeface="+mn-ea"/>
                <a:cs typeface="+mn-cs"/>
              </a:rPr>
              <a:t>Appropriateness</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AU" sz="2800" b="0" i="0" u="none" strike="noStrike" kern="1200" cap="none" spc="0" normalizeH="0" baseline="0" noProof="0" dirty="0" smtClean="0">
                <a:ln>
                  <a:noFill/>
                </a:ln>
                <a:solidFill>
                  <a:prstClr val="black"/>
                </a:solidFill>
                <a:effectLst/>
                <a:uLnTx/>
                <a:uFillTx/>
                <a:latin typeface="Calibri"/>
                <a:ea typeface="+mn-ea"/>
                <a:cs typeface="+mn-cs"/>
              </a:rPr>
              <a:t>Fit with organisational culture</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AU" sz="2800" b="0" i="0" u="none" strike="noStrike" kern="1200" cap="none" spc="0" normalizeH="0" baseline="0" noProof="0" dirty="0" smtClean="0">
                <a:ln>
                  <a:noFill/>
                </a:ln>
                <a:solidFill>
                  <a:prstClr val="black"/>
                </a:solidFill>
                <a:effectLst/>
                <a:uLnTx/>
                <a:uFillTx/>
                <a:latin typeface="Calibri"/>
                <a:ea typeface="+mn-ea"/>
                <a:cs typeface="+mn-cs"/>
              </a:rPr>
              <a:t>Logistical concerns</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AU" sz="2800" b="0" i="0" u="none" strike="noStrike" kern="1200" cap="none" spc="0" normalizeH="0" baseline="0" noProof="0" dirty="0" smtClean="0">
                <a:ln>
                  <a:noFill/>
                </a:ln>
                <a:solidFill>
                  <a:prstClr val="black"/>
                </a:solidFill>
                <a:effectLst/>
                <a:uLnTx/>
                <a:uFillTx/>
                <a:latin typeface="Calibri"/>
                <a:ea typeface="+mn-ea"/>
                <a:cs typeface="+mn-cs"/>
              </a:rPr>
              <a:t>Barriers &amp; challenges of implementing ERIC in NSW health</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endParaRPr kumimoji="0" lang="en-AU" sz="2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4086" y="3376730"/>
            <a:ext cx="2790249" cy="2790249"/>
          </a:xfrm>
          <a:prstGeom prst="rect">
            <a:avLst/>
          </a:prstGeom>
        </p:spPr>
      </p:pic>
    </p:spTree>
    <p:extLst>
      <p:ext uri="{BB962C8B-B14F-4D97-AF65-F5344CB8AC3E}">
        <p14:creationId xmlns:p14="http://schemas.microsoft.com/office/powerpoint/2010/main" val="56652546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89678" y="240086"/>
            <a:ext cx="9101976" cy="525945"/>
          </a:xfrm>
          <a:solidFill>
            <a:srgbClr val="6AD1E3"/>
          </a:solidFill>
        </p:spPr>
        <p:txBody>
          <a:bodyPr>
            <a:normAutofit fontScale="90000"/>
          </a:bodyPr>
          <a:lstStyle/>
          <a:p>
            <a:r>
              <a:rPr lang="en-US" sz="3000" dirty="0" smtClean="0">
                <a:solidFill>
                  <a:schemeClr val="bg1"/>
                </a:solidFill>
                <a:latin typeface="Arial Unicode MS"/>
              </a:rPr>
              <a:t>Our young people?</a:t>
            </a:r>
            <a:endParaRPr lang="en-US" sz="3000" dirty="0">
              <a:solidFill>
                <a:schemeClr val="bg1"/>
              </a:solidFill>
              <a:latin typeface="Arial Unicode MS"/>
            </a:endParaRPr>
          </a:p>
        </p:txBody>
      </p:sp>
      <p:sp>
        <p:nvSpPr>
          <p:cNvPr id="17" name="TextBox 16"/>
          <p:cNvSpPr txBox="1"/>
          <p:nvPr/>
        </p:nvSpPr>
        <p:spPr>
          <a:xfrm>
            <a:off x="500759" y="1183528"/>
            <a:ext cx="7223073" cy="1015663"/>
          </a:xfrm>
          <a:prstGeom prst="rect">
            <a:avLst/>
          </a:prstGeom>
          <a:noFill/>
          <a:ln w="38100">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23B67E"/>
                </a:solidFill>
                <a:effectLst/>
                <a:uLnTx/>
                <a:uFillTx/>
                <a:latin typeface="Arial Unicode MS"/>
                <a:ea typeface="+mn-ea"/>
                <a:cs typeface="+mn-cs"/>
              </a:rPr>
              <a:t>65</a:t>
            </a:r>
            <a:r>
              <a:rPr kumimoji="0" lang="en-US" sz="1800" b="0" i="0" u="none" strike="noStrike" kern="1200" cap="none" spc="0" normalizeH="0" baseline="0" noProof="0" dirty="0">
                <a:ln>
                  <a:noFill/>
                </a:ln>
                <a:solidFill>
                  <a:srgbClr val="23B67E"/>
                </a:solidFill>
                <a:effectLst/>
                <a:uLnTx/>
                <a:uFillTx/>
                <a:latin typeface="Arial Unicode MS"/>
                <a:ea typeface="+mn-ea"/>
                <a:cs typeface="+mn-cs"/>
              </a:rPr>
              <a:t> young people </a:t>
            </a:r>
            <a:r>
              <a:rPr kumimoji="0" lang="en-US" sz="1800" b="0" i="0" u="none" strike="noStrike" kern="1200" cap="none" spc="0" normalizeH="0" baseline="0" noProof="0" dirty="0" smtClean="0">
                <a:ln>
                  <a:noFill/>
                </a:ln>
                <a:solidFill>
                  <a:srgbClr val="23B67E"/>
                </a:solidFill>
                <a:effectLst/>
                <a:uLnTx/>
                <a:uFillTx/>
                <a:latin typeface="Arial Unicode MS"/>
                <a:ea typeface="+mn-ea"/>
                <a:cs typeface="+mn-cs"/>
              </a:rPr>
              <a:t>completed the </a:t>
            </a:r>
            <a:r>
              <a:rPr kumimoji="0" lang="en-US" sz="1800" b="0" i="0" u="none" strike="noStrike" kern="1200" cap="none" spc="0" normalizeH="0" baseline="0" noProof="0" dirty="0">
                <a:ln>
                  <a:noFill/>
                </a:ln>
                <a:solidFill>
                  <a:srgbClr val="23B67E"/>
                </a:solidFill>
                <a:effectLst/>
                <a:uLnTx/>
                <a:uFillTx/>
                <a:latin typeface="Arial Unicode MS"/>
                <a:ea typeface="+mn-ea"/>
                <a:cs typeface="+mn-cs"/>
              </a:rPr>
              <a:t>baseline assessment </a:t>
            </a:r>
          </a:p>
        </p:txBody>
      </p:sp>
      <p:sp>
        <p:nvSpPr>
          <p:cNvPr id="20" name="Rectangle 19"/>
          <p:cNvSpPr/>
          <p:nvPr/>
        </p:nvSpPr>
        <p:spPr>
          <a:xfrm>
            <a:off x="329054" y="2543108"/>
            <a:ext cx="3786153" cy="2034281"/>
          </a:xfrm>
          <a:prstGeom prst="rect">
            <a:avLst/>
          </a:prstGeom>
          <a:noFill/>
          <a:ln w="57150">
            <a:solidFill>
              <a:srgbClr val="D581B6"/>
            </a:solidFill>
          </a:ln>
          <a:effectLst>
            <a:outerShdw blurRad="127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3500" b="0" i="0" u="none" strike="noStrike" kern="1200" cap="none" spc="0" normalizeH="0" baseline="0" noProof="0" dirty="0" smtClean="0">
                <a:ln w="0"/>
                <a:solidFill>
                  <a:srgbClr val="D581B6"/>
                </a:solidFill>
                <a:effectLst/>
                <a:uLnTx/>
                <a:uFillTx/>
                <a:latin typeface="Calibri"/>
                <a:ea typeface="+mn-ea"/>
                <a:cs typeface="+mn-cs"/>
              </a:rPr>
              <a:t>20</a:t>
            </a:r>
            <a:r>
              <a:rPr kumimoji="0" lang="en-AU" sz="1800" b="0" i="0" u="none" strike="noStrike" kern="1200" cap="none" spc="0" normalizeH="0" baseline="0" noProof="0" dirty="0" smtClean="0">
                <a:ln w="0"/>
                <a:solidFill>
                  <a:srgbClr val="D581B6"/>
                </a:solidFill>
                <a:effectLst/>
                <a:uLnTx/>
                <a:uFillTx/>
                <a:latin typeface="Calibri"/>
                <a:ea typeface="+mn-ea"/>
                <a:cs typeface="+mn-cs"/>
              </a:rPr>
              <a:t> years mean age</a:t>
            </a:r>
            <a:endParaRPr kumimoji="0" lang="en-AU" sz="1800" b="0" i="0" u="none" strike="noStrike" kern="1200" cap="none" spc="0" normalizeH="0" baseline="0" noProof="0" dirty="0">
              <a:ln w="0"/>
              <a:solidFill>
                <a:srgbClr val="D581B6"/>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3500" b="0" i="0" u="none" strike="noStrike" kern="1200" cap="none" spc="0" normalizeH="0" baseline="0" noProof="0" dirty="0" smtClean="0">
                <a:ln w="0"/>
                <a:solidFill>
                  <a:srgbClr val="D581B6"/>
                </a:solidFill>
                <a:effectLst/>
                <a:uLnTx/>
                <a:uFillTx/>
                <a:latin typeface="Calibri"/>
                <a:ea typeface="+mn-ea"/>
                <a:cs typeface="+mn-cs"/>
              </a:rPr>
              <a:t>58</a:t>
            </a:r>
            <a:r>
              <a:rPr kumimoji="0" lang="en-AU" sz="3500" b="0" i="0" u="none" strike="noStrike" kern="1200" cap="none" spc="0" normalizeH="0" baseline="0" noProof="0" dirty="0">
                <a:ln w="0"/>
                <a:solidFill>
                  <a:srgbClr val="D581B6"/>
                </a:solidFill>
                <a:effectLst/>
                <a:uLnTx/>
                <a:uFillTx/>
                <a:latin typeface="Calibri"/>
                <a:ea typeface="+mn-ea"/>
                <a:cs typeface="+mn-cs"/>
              </a:rPr>
              <a:t>%</a:t>
            </a:r>
            <a:r>
              <a:rPr kumimoji="0" lang="en-AU" sz="3000" b="0" i="0" u="none" strike="noStrike" kern="1200" cap="none" spc="0" normalizeH="0" baseline="0" noProof="0" dirty="0">
                <a:ln w="0"/>
                <a:solidFill>
                  <a:srgbClr val="D581B6"/>
                </a:solidFill>
                <a:effectLst/>
                <a:uLnTx/>
                <a:uFillTx/>
                <a:latin typeface="Calibri"/>
                <a:ea typeface="+mn-ea"/>
                <a:cs typeface="+mn-cs"/>
              </a:rPr>
              <a:t> </a:t>
            </a:r>
            <a:r>
              <a:rPr kumimoji="0" lang="en-AU" sz="1800" b="0" i="0" u="none" strike="noStrike" kern="1200" cap="none" spc="0" normalizeH="0" baseline="0" noProof="0" dirty="0" smtClean="0">
                <a:ln w="0"/>
                <a:solidFill>
                  <a:srgbClr val="D581B6"/>
                </a:solidFill>
                <a:effectLst/>
                <a:uLnTx/>
                <a:uFillTx/>
                <a:latin typeface="Calibri"/>
                <a:ea typeface="+mn-ea"/>
                <a:cs typeface="+mn-cs"/>
              </a:rPr>
              <a:t>Male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3500" b="0" i="0" u="none" strike="noStrike" kern="1200" cap="none" spc="0" normalizeH="0" baseline="0" noProof="0" dirty="0" smtClean="0">
                <a:ln w="0"/>
                <a:solidFill>
                  <a:srgbClr val="D581B6"/>
                </a:solidFill>
                <a:effectLst/>
                <a:uLnTx/>
                <a:uFillTx/>
                <a:latin typeface="Calibri"/>
                <a:ea typeface="+mn-ea"/>
                <a:cs typeface="+mn-cs"/>
              </a:rPr>
              <a:t>22% </a:t>
            </a:r>
            <a:r>
              <a:rPr kumimoji="0" lang="en-AU" sz="1800" b="0" i="0" u="none" strike="noStrike" kern="1200" cap="none" spc="0" normalizeH="0" baseline="0" noProof="0" dirty="0" smtClean="0">
                <a:ln w="0"/>
                <a:solidFill>
                  <a:srgbClr val="D581B6"/>
                </a:solidFill>
                <a:effectLst/>
                <a:uLnTx/>
                <a:uFillTx/>
                <a:latin typeface="Calibri"/>
                <a:ea typeface="+mn-ea"/>
                <a:cs typeface="+mn-cs"/>
              </a:rPr>
              <a:t>LGBTIQA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3500" b="0" i="0" u="none" strike="noStrike" kern="1200" cap="none" spc="0" normalizeH="0" baseline="0" noProof="0" dirty="0" smtClean="0">
                <a:ln w="0"/>
                <a:solidFill>
                  <a:srgbClr val="D581B6"/>
                </a:solidFill>
                <a:effectLst/>
                <a:uLnTx/>
                <a:uFillTx/>
                <a:latin typeface="Calibri"/>
                <a:ea typeface="+mn-ea"/>
                <a:cs typeface="+mn-cs"/>
              </a:rPr>
              <a:t>9% </a:t>
            </a:r>
            <a:r>
              <a:rPr kumimoji="0" lang="en-AU" sz="1800" b="0" i="0" u="none" strike="noStrike" kern="1200" cap="none" spc="0" normalizeH="0" baseline="0" noProof="0" dirty="0" smtClean="0">
                <a:ln w="0"/>
                <a:solidFill>
                  <a:srgbClr val="D581B6"/>
                </a:solidFill>
                <a:effectLst/>
                <a:uLnTx/>
                <a:uFillTx/>
                <a:latin typeface="Calibri"/>
                <a:ea typeface="+mn-ea"/>
                <a:cs typeface="+mn-cs"/>
              </a:rPr>
              <a:t>identified as ATSI</a:t>
            </a:r>
            <a:endParaRPr kumimoji="0" lang="en-AU" sz="1800" b="0" i="0" u="none" strike="noStrike" kern="1200" cap="none" spc="0" normalizeH="0" baseline="0" noProof="0" dirty="0">
              <a:ln w="0"/>
              <a:solidFill>
                <a:srgbClr val="D581B6"/>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4195" y="2976298"/>
            <a:ext cx="1719844" cy="1719844"/>
          </a:xfrm>
          <a:prstGeom prst="rect">
            <a:avLst/>
          </a:prstGeom>
        </p:spPr>
      </p:pic>
      <p:pic>
        <p:nvPicPr>
          <p:cNvPr id="28" name="Picture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81050" y="1054991"/>
            <a:ext cx="1271211" cy="1272736"/>
          </a:xfrm>
          <a:prstGeom prst="rect">
            <a:avLst/>
          </a:prstGeom>
        </p:spPr>
      </p:pic>
      <p:sp>
        <p:nvSpPr>
          <p:cNvPr id="29" name="Rectangle 28"/>
          <p:cNvSpPr/>
          <p:nvPr/>
        </p:nvSpPr>
        <p:spPr>
          <a:xfrm>
            <a:off x="89678" y="4862800"/>
            <a:ext cx="3515438" cy="1796436"/>
          </a:xfrm>
          <a:prstGeom prst="rect">
            <a:avLst/>
          </a:prstGeom>
          <a:noFill/>
          <a:ln w="57150">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F58548"/>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6000" b="0" i="0" u="none" strike="noStrike" kern="1200" cap="none" spc="0" normalizeH="0" baseline="0" noProof="0" dirty="0" smtClean="0">
                <a:ln w="0"/>
                <a:solidFill>
                  <a:srgbClr val="F58548"/>
                </a:solidFill>
                <a:effectLst/>
                <a:uLnTx/>
                <a:uFillTx/>
                <a:latin typeface="Calibri"/>
                <a:ea typeface="+mn-ea"/>
                <a:cs typeface="+mn-cs"/>
              </a:rPr>
              <a:t>54%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500" b="0" i="0" u="none" strike="noStrike" kern="1200" cap="none" spc="0" normalizeH="0" baseline="0" noProof="0" dirty="0" smtClean="0">
                <a:ln w="0"/>
                <a:solidFill>
                  <a:srgbClr val="F58548"/>
                </a:solidFill>
                <a:effectLst/>
                <a:uLnTx/>
                <a:uFillTx/>
                <a:latin typeface="Calibri"/>
                <a:ea typeface="+mn-ea"/>
                <a:cs typeface="+mn-cs"/>
              </a:rPr>
              <a:t>have experienced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500" b="0" i="0" u="none" strike="noStrike" kern="1200" cap="none" spc="0" normalizeH="0" baseline="0" noProof="0" dirty="0" smtClean="0">
                <a:ln w="0"/>
                <a:solidFill>
                  <a:srgbClr val="F58548"/>
                </a:solidFill>
                <a:effectLst/>
                <a:uLnTx/>
                <a:uFillTx/>
                <a:latin typeface="Calibri"/>
                <a:ea typeface="+mn-ea"/>
                <a:cs typeface="+mn-cs"/>
              </a:rPr>
              <a:t>homelessness</a:t>
            </a:r>
            <a:endParaRPr kumimoji="0" lang="en-AU" sz="1800" b="0" i="0" u="none" strike="noStrike" kern="1200" cap="none" spc="0" normalizeH="0" baseline="0" noProof="0" dirty="0">
              <a:ln>
                <a:noFill/>
              </a:ln>
              <a:solidFill>
                <a:srgbClr val="F58548"/>
              </a:solidFill>
              <a:effectLst/>
              <a:uLnTx/>
              <a:uFillTx/>
              <a:latin typeface="Calibri"/>
              <a:ea typeface="+mn-ea"/>
              <a:cs typeface="+mn-cs"/>
            </a:endParaRPr>
          </a:p>
        </p:txBody>
      </p:sp>
      <p:sp>
        <p:nvSpPr>
          <p:cNvPr id="31" name="Rectangle 30"/>
          <p:cNvSpPr/>
          <p:nvPr/>
        </p:nvSpPr>
        <p:spPr>
          <a:xfrm>
            <a:off x="6564120" y="2441613"/>
            <a:ext cx="2402500" cy="1777396"/>
          </a:xfrm>
          <a:prstGeom prst="rect">
            <a:avLst/>
          </a:prstGeom>
          <a:noFill/>
          <a:ln w="57150">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84CEB8"/>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5500" b="0" i="0" u="none" strike="noStrike" kern="1200" cap="none" spc="0" normalizeH="0" baseline="0" noProof="0" dirty="0" smtClean="0">
                <a:ln w="0"/>
                <a:solidFill>
                  <a:srgbClr val="FD4F57"/>
                </a:solidFill>
                <a:effectLst/>
                <a:uLnTx/>
                <a:uFillTx/>
                <a:latin typeface="Calibri"/>
                <a:ea typeface="+mn-ea"/>
                <a:cs typeface="+mn-cs"/>
              </a:rPr>
              <a:t>32%</a:t>
            </a:r>
            <a:r>
              <a:rPr kumimoji="0" lang="en-AU" sz="6000" b="0" i="0" u="none" strike="noStrike" kern="1200" cap="none" spc="0" normalizeH="0" baseline="0" noProof="0" dirty="0" smtClean="0">
                <a:ln w="0"/>
                <a:solidFill>
                  <a:srgbClr val="FD4F57"/>
                </a:solidFill>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500" b="0" i="0" u="none" strike="noStrike" kern="1200" cap="none" spc="0" normalizeH="0" baseline="0" noProof="0" dirty="0" smtClean="0">
                <a:ln w="0"/>
                <a:solidFill>
                  <a:srgbClr val="FD4F57"/>
                </a:solidFill>
                <a:effectLst/>
                <a:uLnTx/>
                <a:uFillTx/>
                <a:latin typeface="Calibri"/>
                <a:ea typeface="+mn-ea"/>
                <a:cs typeface="+mn-cs"/>
              </a:rPr>
              <a:t>have been involved in the criminal justice system</a:t>
            </a:r>
            <a:endParaRPr kumimoji="0" lang="en-AU" sz="1800" b="0" i="0" u="none" strike="noStrike" kern="1200" cap="none" spc="0" normalizeH="0" baseline="0" noProof="0" dirty="0">
              <a:ln>
                <a:noFill/>
              </a:ln>
              <a:solidFill>
                <a:srgbClr val="FD4F57"/>
              </a:solidFill>
              <a:effectLst/>
              <a:uLnTx/>
              <a:uFillTx/>
              <a:latin typeface="Calibri"/>
              <a:ea typeface="+mn-ea"/>
              <a:cs typeface="+mn-cs"/>
            </a:endParaRPr>
          </a:p>
        </p:txBody>
      </p:sp>
      <p:pic>
        <p:nvPicPr>
          <p:cNvPr id="32" name="Picture 3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78110" y="2634914"/>
            <a:ext cx="1711483" cy="1711483"/>
          </a:xfrm>
          <a:prstGeom prst="rect">
            <a:avLst/>
          </a:prstGeom>
        </p:spPr>
      </p:pic>
      <p:sp>
        <p:nvSpPr>
          <p:cNvPr id="33" name="Rectangle 32"/>
          <p:cNvSpPr/>
          <p:nvPr/>
        </p:nvSpPr>
        <p:spPr>
          <a:xfrm>
            <a:off x="6507232" y="4083259"/>
            <a:ext cx="2095315" cy="1787423"/>
          </a:xfrm>
          <a:prstGeom prst="rect">
            <a:avLst/>
          </a:prstGeom>
          <a:noFill/>
          <a:ln w="57150">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84CEB8"/>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5500" b="0" i="0" u="none" strike="noStrike" kern="1200" cap="none" spc="0" normalizeH="0" baseline="0" noProof="0" dirty="0" smtClean="0">
                <a:ln w="0"/>
                <a:solidFill>
                  <a:srgbClr val="84CEB8"/>
                </a:solidFill>
                <a:effectLst/>
                <a:uLnTx/>
                <a:uFillTx/>
                <a:latin typeface="Calibri"/>
                <a:ea typeface="+mn-ea"/>
                <a:cs typeface="+mn-cs"/>
              </a:rPr>
              <a:t>58%</a:t>
            </a:r>
            <a:r>
              <a:rPr kumimoji="0" lang="en-AU" sz="6000" b="0" i="0" u="none" strike="noStrike" kern="1200" cap="none" spc="0" normalizeH="0" baseline="0" noProof="0" dirty="0" smtClean="0">
                <a:ln w="0"/>
                <a:solidFill>
                  <a:srgbClr val="84CEB8"/>
                </a:solidFill>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500" b="0" i="0" u="none" strike="noStrike" kern="1200" cap="none" spc="0" normalizeH="0" baseline="0" noProof="0" dirty="0" smtClean="0">
                <a:ln w="0"/>
                <a:solidFill>
                  <a:srgbClr val="84CEB8"/>
                </a:solidFill>
                <a:effectLst/>
                <a:uLnTx/>
                <a:uFillTx/>
                <a:latin typeface="Calibri"/>
                <a:ea typeface="+mn-ea"/>
                <a:cs typeface="+mn-cs"/>
              </a:rPr>
              <a:t>Have experienced abuse or neglect in their lifetime</a:t>
            </a:r>
            <a:endParaRPr kumimoji="0" lang="en-AU" sz="1800" b="0" i="0" u="none" strike="noStrike" kern="1200" cap="none" spc="0" normalizeH="0" baseline="0" noProof="0" dirty="0">
              <a:ln>
                <a:noFill/>
              </a:ln>
              <a:solidFill>
                <a:srgbClr val="84CEB8"/>
              </a:solidFill>
              <a:effectLst/>
              <a:uLnTx/>
              <a:uFillTx/>
              <a:latin typeface="Calibri"/>
              <a:ea typeface="+mn-ea"/>
              <a:cs typeface="+mn-cs"/>
            </a:endParaRPr>
          </a:p>
        </p:txBody>
      </p:sp>
      <p:pic>
        <p:nvPicPr>
          <p:cNvPr id="34" name="Picture 3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89570" y="4173398"/>
            <a:ext cx="1718066" cy="1718066"/>
          </a:xfrm>
          <a:prstGeom prst="rect">
            <a:avLst/>
          </a:prstGeom>
        </p:spPr>
      </p:pic>
      <p:pic>
        <p:nvPicPr>
          <p:cNvPr id="35" name="Picture 3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92553" y="4976971"/>
            <a:ext cx="1883284" cy="1881029"/>
          </a:xfrm>
          <a:prstGeom prst="rect">
            <a:avLst/>
          </a:prstGeom>
        </p:spPr>
      </p:pic>
    </p:spTree>
    <p:extLst>
      <p:ext uri="{BB962C8B-B14F-4D97-AF65-F5344CB8AC3E}">
        <p14:creationId xmlns:p14="http://schemas.microsoft.com/office/powerpoint/2010/main" val="60835676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42024" y="974308"/>
            <a:ext cx="5336348" cy="878238"/>
          </a:xfrm>
          <a:solidFill>
            <a:srgbClr val="6AD1E3"/>
          </a:solidFill>
        </p:spPr>
        <p:txBody>
          <a:bodyPr>
            <a:normAutofit/>
          </a:bodyPr>
          <a:lstStyle/>
          <a:p>
            <a:r>
              <a:rPr lang="en-US" sz="3000" dirty="0" smtClean="0">
                <a:solidFill>
                  <a:schemeClr val="bg1"/>
                </a:solidFill>
                <a:latin typeface="Arial Unicode MS"/>
              </a:rPr>
              <a:t>Mental Health </a:t>
            </a:r>
            <a:endParaRPr lang="en-US" sz="3000" dirty="0">
              <a:solidFill>
                <a:schemeClr val="bg1"/>
              </a:solidFill>
              <a:latin typeface="Arial Unicode MS"/>
            </a:endParaRPr>
          </a:p>
        </p:txBody>
      </p:sp>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7008" y="1774486"/>
            <a:ext cx="1928073" cy="1930385"/>
          </a:xfrm>
          <a:prstGeom prst="rect">
            <a:avLst/>
          </a:prstGeom>
        </p:spPr>
      </p:pic>
      <p:sp>
        <p:nvSpPr>
          <p:cNvPr id="5" name="Rectangle 4"/>
          <p:cNvSpPr/>
          <p:nvPr/>
        </p:nvSpPr>
        <p:spPr>
          <a:xfrm>
            <a:off x="139086" y="1959702"/>
            <a:ext cx="2185382" cy="156966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58548"/>
                </a:solidFill>
                <a:effectLst/>
                <a:uLnTx/>
                <a:uFillTx/>
                <a:latin typeface="Arial Unicode MS"/>
                <a:ea typeface="+mn-ea"/>
                <a:cs typeface="+mn-cs"/>
              </a:rPr>
              <a:t>69%</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58548"/>
                </a:solidFill>
                <a:effectLst/>
                <a:uLnTx/>
                <a:uFillTx/>
                <a:latin typeface="Arial Unicode MS"/>
                <a:ea typeface="+mn-ea"/>
                <a:cs typeface="+mn-cs"/>
              </a:rPr>
              <a:t>S</a:t>
            </a:r>
            <a:r>
              <a:rPr kumimoji="0" lang="en-US" sz="1800" b="0" i="0" u="none" strike="noStrike" kern="1200" cap="none" spc="0" normalizeH="0" baseline="0" noProof="0" dirty="0" smtClean="0">
                <a:ln>
                  <a:noFill/>
                </a:ln>
                <a:solidFill>
                  <a:srgbClr val="F58548"/>
                </a:solidFill>
                <a:effectLst/>
                <a:uLnTx/>
                <a:uFillTx/>
                <a:latin typeface="Arial Unicode MS"/>
                <a:ea typeface="+mn-ea"/>
                <a:cs typeface="+mn-cs"/>
              </a:rPr>
              <a:t>elf </a:t>
            </a:r>
            <a:r>
              <a:rPr kumimoji="0" lang="en-US" sz="1800" b="0" i="0" u="none" strike="noStrike" kern="1200" cap="none" spc="0" normalizeH="0" baseline="0" noProof="0" dirty="0">
                <a:ln>
                  <a:noFill/>
                </a:ln>
                <a:solidFill>
                  <a:srgbClr val="F58548"/>
                </a:solidFill>
                <a:effectLst/>
                <a:uLnTx/>
                <a:uFillTx/>
                <a:latin typeface="Arial Unicode MS"/>
                <a:ea typeface="+mn-ea"/>
                <a:cs typeface="+mn-cs"/>
              </a:rPr>
              <a:t>reported </a:t>
            </a:r>
            <a:endParaRPr kumimoji="0" lang="en-US" sz="1800" b="0" i="0" u="none" strike="noStrike" kern="1200" cap="none" spc="0" normalizeH="0" baseline="0" noProof="0" dirty="0" smtClean="0">
              <a:ln>
                <a:noFill/>
              </a:ln>
              <a:solidFill>
                <a:srgbClr val="F58548"/>
              </a:solidFill>
              <a:effectLst/>
              <a:uLnTx/>
              <a:uFillTx/>
              <a:latin typeface="Arial Unicode MS"/>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F58548"/>
                </a:solidFill>
                <a:effectLst/>
                <a:uLnTx/>
                <a:uFillTx/>
                <a:latin typeface="Arial Unicode MS"/>
                <a:ea typeface="+mn-ea"/>
                <a:cs typeface="+mn-cs"/>
              </a:rPr>
              <a:t>mental </a:t>
            </a:r>
            <a:r>
              <a:rPr kumimoji="0" lang="en-US" sz="1800" b="0" i="0" u="none" strike="noStrike" kern="1200" cap="none" spc="0" normalizeH="0" baseline="0" noProof="0" dirty="0">
                <a:ln>
                  <a:noFill/>
                </a:ln>
                <a:solidFill>
                  <a:srgbClr val="F58548"/>
                </a:solidFill>
                <a:effectLst/>
                <a:uLnTx/>
                <a:uFillTx/>
                <a:latin typeface="Arial Unicode MS"/>
                <a:ea typeface="+mn-ea"/>
                <a:cs typeface="+mn-cs"/>
              </a:rPr>
              <a:t>health </a:t>
            </a:r>
            <a:r>
              <a:rPr kumimoji="0" lang="en-US" sz="1800" b="0" i="0" u="none" strike="noStrike" kern="1200" cap="none" spc="0" normalizeH="0" baseline="0" noProof="0" dirty="0" err="1">
                <a:ln>
                  <a:noFill/>
                </a:ln>
                <a:solidFill>
                  <a:srgbClr val="F58548"/>
                </a:solidFill>
                <a:effectLst/>
                <a:uLnTx/>
                <a:uFillTx/>
                <a:latin typeface="Arial Unicode MS"/>
                <a:ea typeface="+mn-ea"/>
                <a:cs typeface="+mn-cs"/>
              </a:rPr>
              <a:t>Dx</a:t>
            </a:r>
            <a:endParaRPr kumimoji="0" lang="en-US" sz="1800" b="0" i="0" u="none" strike="noStrike" kern="1200" cap="none" spc="0" normalizeH="0" baseline="0" noProof="0" dirty="0">
              <a:ln>
                <a:noFill/>
              </a:ln>
              <a:solidFill>
                <a:srgbClr val="F58548"/>
              </a:solidFill>
              <a:effectLst/>
              <a:uLnTx/>
              <a:uFillTx/>
              <a:latin typeface="Arial Unicode MS"/>
              <a:ea typeface="+mn-ea"/>
              <a:cs typeface="+mn-cs"/>
            </a:endParaRPr>
          </a:p>
        </p:txBody>
      </p:sp>
      <p:sp>
        <p:nvSpPr>
          <p:cNvPr id="23" name="Rectangle 22"/>
          <p:cNvSpPr/>
          <p:nvPr/>
        </p:nvSpPr>
        <p:spPr>
          <a:xfrm>
            <a:off x="6855999" y="3818424"/>
            <a:ext cx="2121764" cy="156966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smtClean="0">
                <a:ln>
                  <a:noFill/>
                </a:ln>
                <a:solidFill>
                  <a:srgbClr val="6AD1E3"/>
                </a:solidFill>
                <a:effectLst/>
                <a:uLnTx/>
                <a:uFillTx/>
                <a:latin typeface="Arial Unicode MS"/>
                <a:ea typeface="+mn-ea"/>
                <a:cs typeface="+mn-cs"/>
              </a:rPr>
              <a:t>68%</a:t>
            </a:r>
            <a:endParaRPr kumimoji="0" lang="en-US" sz="6000" b="0" i="0" u="none" strike="noStrike" kern="1200" cap="none" spc="0" normalizeH="0" baseline="0" noProof="0" dirty="0">
              <a:ln>
                <a:noFill/>
              </a:ln>
              <a:solidFill>
                <a:srgbClr val="6AD1E3"/>
              </a:solidFill>
              <a:effectLst/>
              <a:uLnTx/>
              <a:uFillTx/>
              <a:latin typeface="Arial Unicode MS"/>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6AD1E3"/>
                </a:solidFill>
                <a:effectLst/>
                <a:uLnTx/>
                <a:uFillTx/>
                <a:latin typeface="Arial Unicode MS"/>
                <a:ea typeface="+mn-ea"/>
                <a:cs typeface="+mn-cs"/>
              </a:rPr>
              <a:t>Have had thoughts of self harm</a:t>
            </a:r>
            <a:endParaRPr kumimoji="0" lang="en-US" sz="1800" b="0" i="0" u="none" strike="noStrike" kern="1200" cap="none" spc="0" normalizeH="0" baseline="0" noProof="0" dirty="0">
              <a:ln>
                <a:noFill/>
              </a:ln>
              <a:solidFill>
                <a:srgbClr val="6AD1E3"/>
              </a:solidFill>
              <a:effectLst/>
              <a:uLnTx/>
              <a:uFillTx/>
              <a:latin typeface="Arial Unicode MS"/>
              <a:ea typeface="+mn-ea"/>
              <a:cs typeface="+mn-cs"/>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6657" y="3797229"/>
            <a:ext cx="1665166" cy="1666165"/>
          </a:xfrm>
          <a:prstGeom prst="rect">
            <a:avLst/>
          </a:prstGeom>
        </p:spPr>
      </p:pic>
      <p:sp>
        <p:nvSpPr>
          <p:cNvPr id="25" name="Rectangle 24"/>
          <p:cNvSpPr/>
          <p:nvPr/>
        </p:nvSpPr>
        <p:spPr>
          <a:xfrm>
            <a:off x="5095339" y="1926594"/>
            <a:ext cx="2185382" cy="155427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smtClean="0">
                <a:ln>
                  <a:noFill/>
                </a:ln>
                <a:solidFill>
                  <a:srgbClr val="FBDE3D"/>
                </a:solidFill>
                <a:effectLst/>
                <a:uLnTx/>
                <a:uFillTx/>
                <a:latin typeface="Arial Unicode MS"/>
                <a:ea typeface="+mn-ea"/>
                <a:cs typeface="+mn-cs"/>
              </a:rPr>
              <a:t>73% </a:t>
            </a:r>
            <a:r>
              <a:rPr kumimoji="0" lang="en-US" sz="1500" b="0" i="0" u="none" strike="noStrike" kern="1200" cap="none" spc="0" normalizeH="0" baseline="0" noProof="0" dirty="0" smtClean="0">
                <a:ln>
                  <a:noFill/>
                </a:ln>
                <a:solidFill>
                  <a:srgbClr val="FBDE3D"/>
                </a:solidFill>
                <a:effectLst/>
                <a:uLnTx/>
                <a:uFillTx/>
                <a:latin typeface="Arial Unicode MS"/>
                <a:ea typeface="+mn-ea"/>
                <a:cs typeface="+mn-cs"/>
              </a:rPr>
              <a:t> </a:t>
            </a:r>
            <a:r>
              <a:rPr kumimoji="0" lang="en-US" sz="2000" b="1" i="0" u="sng" strike="noStrike" kern="1200" cap="none" spc="0" normalizeH="0" baseline="0" noProof="0" dirty="0" smtClean="0">
                <a:ln>
                  <a:noFill/>
                </a:ln>
                <a:solidFill>
                  <a:srgbClr val="FBDE3D"/>
                </a:solidFill>
                <a:effectLst/>
                <a:uLnTx/>
                <a:uFillTx/>
                <a:latin typeface="Arial Unicode MS"/>
                <a:ea typeface="+mn-ea"/>
                <a:cs typeface="+mn-cs"/>
              </a:rPr>
              <a:t>two or more </a:t>
            </a:r>
            <a:r>
              <a:rPr kumimoji="0" lang="en-US" sz="1500" b="0" i="0" u="none" strike="noStrike" kern="1200" cap="none" spc="0" normalizeH="0" baseline="0" noProof="0" dirty="0" smtClean="0">
                <a:ln>
                  <a:noFill/>
                </a:ln>
                <a:solidFill>
                  <a:srgbClr val="FBDE3D"/>
                </a:solidFill>
                <a:effectLst/>
                <a:uLnTx/>
                <a:uFillTx/>
                <a:latin typeface="Arial Unicode MS"/>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smtClean="0">
                <a:ln>
                  <a:noFill/>
                </a:ln>
                <a:solidFill>
                  <a:srgbClr val="FBDE3D"/>
                </a:solidFill>
                <a:effectLst/>
                <a:uLnTx/>
                <a:uFillTx/>
                <a:latin typeface="Arial Unicode MS"/>
                <a:ea typeface="+mn-ea"/>
                <a:cs typeface="+mn-cs"/>
              </a:rPr>
              <a:t>mental </a:t>
            </a:r>
            <a:r>
              <a:rPr kumimoji="0" lang="en-US" sz="1500" b="0" i="0" u="none" strike="noStrike" kern="1200" cap="none" spc="0" normalizeH="0" baseline="0" noProof="0" dirty="0">
                <a:ln>
                  <a:noFill/>
                </a:ln>
                <a:solidFill>
                  <a:srgbClr val="FBDE3D"/>
                </a:solidFill>
                <a:effectLst/>
                <a:uLnTx/>
                <a:uFillTx/>
                <a:latin typeface="Arial Unicode MS"/>
                <a:ea typeface="+mn-ea"/>
                <a:cs typeface="+mn-cs"/>
              </a:rPr>
              <a:t>health </a:t>
            </a:r>
            <a:r>
              <a:rPr kumimoji="0" lang="en-US" sz="1500" b="0" i="0" u="none" strike="noStrike" kern="1200" cap="none" spc="0" normalizeH="0" baseline="0" noProof="0" dirty="0" err="1">
                <a:ln>
                  <a:noFill/>
                </a:ln>
                <a:solidFill>
                  <a:srgbClr val="FBDE3D"/>
                </a:solidFill>
                <a:effectLst/>
                <a:uLnTx/>
                <a:uFillTx/>
                <a:latin typeface="Arial Unicode MS"/>
                <a:ea typeface="+mn-ea"/>
                <a:cs typeface="+mn-cs"/>
              </a:rPr>
              <a:t>Dx</a:t>
            </a:r>
            <a:endParaRPr kumimoji="0" lang="en-US" sz="1500" b="0" i="0" u="none" strike="noStrike" kern="1200" cap="none" spc="0" normalizeH="0" baseline="0" noProof="0" dirty="0">
              <a:ln>
                <a:noFill/>
              </a:ln>
              <a:solidFill>
                <a:srgbClr val="FBDE3D"/>
              </a:solidFill>
              <a:effectLst/>
              <a:uLnTx/>
              <a:uFillTx/>
              <a:latin typeface="Arial Unicode MS"/>
              <a:ea typeface="+mn-ea"/>
              <a:cs typeface="+mn-cs"/>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75181" y="1854320"/>
            <a:ext cx="1797478" cy="1795325"/>
          </a:xfrm>
          <a:prstGeom prst="rect">
            <a:avLst/>
          </a:prstGeom>
        </p:spPr>
      </p:pic>
      <p:pic>
        <p:nvPicPr>
          <p:cNvPr id="29" name="Picture 2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21277" y="-55934"/>
            <a:ext cx="2056887" cy="2054424"/>
          </a:xfrm>
          <a:prstGeom prst="rect">
            <a:avLst/>
          </a:prstGeom>
        </p:spPr>
      </p:pic>
      <p:sp>
        <p:nvSpPr>
          <p:cNvPr id="30" name="Rectangle 29"/>
          <p:cNvSpPr/>
          <p:nvPr/>
        </p:nvSpPr>
        <p:spPr>
          <a:xfrm>
            <a:off x="2060556" y="3912356"/>
            <a:ext cx="2581925" cy="129266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smtClean="0">
                <a:ln>
                  <a:noFill/>
                </a:ln>
                <a:solidFill>
                  <a:srgbClr val="D581B6"/>
                </a:solidFill>
                <a:effectLst/>
                <a:uLnTx/>
                <a:uFillTx/>
                <a:latin typeface="Arial Unicode MS"/>
                <a:ea typeface="+mn-ea"/>
                <a:cs typeface="+mn-cs"/>
              </a:rPr>
              <a:t>24%</a:t>
            </a:r>
            <a:endParaRPr kumimoji="0" lang="en-US" sz="6000" b="0" i="0" u="none" strike="noStrike" kern="1200" cap="none" spc="0" normalizeH="0" baseline="0" noProof="0" dirty="0">
              <a:ln>
                <a:noFill/>
              </a:ln>
              <a:solidFill>
                <a:srgbClr val="D581B6"/>
              </a:solidFill>
              <a:effectLst/>
              <a:uLnTx/>
              <a:uFillTx/>
              <a:latin typeface="Arial Unicode MS"/>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D581B6"/>
                </a:solidFill>
                <a:effectLst/>
                <a:uLnTx/>
                <a:uFillTx/>
                <a:latin typeface="Arial Unicode MS"/>
                <a:ea typeface="+mn-ea"/>
                <a:cs typeface="+mn-cs"/>
              </a:rPr>
              <a:t>Past suicide attempt</a:t>
            </a:r>
            <a:endParaRPr kumimoji="0" lang="en-US" sz="1800" b="0" i="0" u="none" strike="noStrike" kern="1200" cap="none" spc="0" normalizeH="0" baseline="0" noProof="0" dirty="0">
              <a:ln>
                <a:noFill/>
              </a:ln>
              <a:solidFill>
                <a:srgbClr val="D581B6"/>
              </a:solidFill>
              <a:effectLst/>
              <a:uLnTx/>
              <a:uFillTx/>
              <a:latin typeface="Arial Unicode MS"/>
              <a:ea typeface="+mn-ea"/>
              <a:cs typeface="+mn-cs"/>
            </a:endParaRPr>
          </a:p>
        </p:txBody>
      </p:sp>
      <p:pic>
        <p:nvPicPr>
          <p:cNvPr id="31" name="Picture 3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024" y="3912356"/>
            <a:ext cx="2018532" cy="2016115"/>
          </a:xfrm>
          <a:prstGeom prst="rect">
            <a:avLst/>
          </a:prstGeom>
        </p:spPr>
      </p:pic>
    </p:spTree>
    <p:extLst>
      <p:ext uri="{BB962C8B-B14F-4D97-AF65-F5344CB8AC3E}">
        <p14:creationId xmlns:p14="http://schemas.microsoft.com/office/powerpoint/2010/main" val="3933782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srcRect l="15152" t="21245" r="58864" b="18014"/>
          <a:stretch/>
        </p:blipFill>
        <p:spPr>
          <a:xfrm>
            <a:off x="2113503" y="109769"/>
            <a:ext cx="5004879" cy="6580759"/>
          </a:xfrm>
          <a:prstGeom prst="rect">
            <a:avLst/>
          </a:prstGeom>
        </p:spPr>
      </p:pic>
    </p:spTree>
    <p:extLst>
      <p:ext uri="{BB962C8B-B14F-4D97-AF65-F5344CB8AC3E}">
        <p14:creationId xmlns:p14="http://schemas.microsoft.com/office/powerpoint/2010/main" val="128945614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42023" y="974308"/>
            <a:ext cx="6398105" cy="878238"/>
          </a:xfrm>
          <a:solidFill>
            <a:srgbClr val="6AD1E3"/>
          </a:solidFill>
        </p:spPr>
        <p:txBody>
          <a:bodyPr>
            <a:normAutofit/>
          </a:bodyPr>
          <a:lstStyle/>
          <a:p>
            <a:r>
              <a:rPr lang="en-US" sz="3000" dirty="0" smtClean="0">
                <a:solidFill>
                  <a:schemeClr val="bg1"/>
                </a:solidFill>
                <a:latin typeface="Arial Unicode MS"/>
              </a:rPr>
              <a:t>Mental Health </a:t>
            </a:r>
            <a:endParaRPr lang="en-US" sz="3000" dirty="0">
              <a:solidFill>
                <a:schemeClr val="bg1"/>
              </a:solidFill>
              <a:latin typeface="Arial Unicode MS"/>
            </a:endParaRPr>
          </a:p>
        </p:txBody>
      </p:sp>
      <p:graphicFrame>
        <p:nvGraphicFramePr>
          <p:cNvPr id="13" name="Chart 12"/>
          <p:cNvGraphicFramePr/>
          <p:nvPr>
            <p:extLst/>
          </p:nvPr>
        </p:nvGraphicFramePr>
        <p:xfrm>
          <a:off x="221522" y="1998490"/>
          <a:ext cx="8155562" cy="3924434"/>
        </p:xfrm>
        <a:graphic>
          <a:graphicData uri="http://schemas.openxmlformats.org/drawingml/2006/chart">
            <c:chart xmlns:c="http://schemas.openxmlformats.org/drawingml/2006/chart" xmlns:r="http://schemas.openxmlformats.org/officeDocument/2006/relationships" r:id="rId4"/>
          </a:graphicData>
        </a:graphic>
      </p:graphicFrame>
      <p:pic>
        <p:nvPicPr>
          <p:cNvPr id="29" name="Picture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83241" y="0"/>
            <a:ext cx="2056887" cy="2054424"/>
          </a:xfrm>
          <a:prstGeom prst="rect">
            <a:avLst/>
          </a:prstGeom>
        </p:spPr>
      </p:pic>
    </p:spTree>
    <p:extLst>
      <p:ext uri="{BB962C8B-B14F-4D97-AF65-F5344CB8AC3E}">
        <p14:creationId xmlns:p14="http://schemas.microsoft.com/office/powerpoint/2010/main" val="354819727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2" name="Oval 11"/>
          <p:cNvSpPr/>
          <p:nvPr/>
        </p:nvSpPr>
        <p:spPr>
          <a:xfrm>
            <a:off x="87496" y="1149284"/>
            <a:ext cx="1647861" cy="1559474"/>
          </a:xfrm>
          <a:prstGeom prst="ellipse">
            <a:avLst/>
          </a:prstGeom>
          <a:noFill/>
          <a:ln w="57150">
            <a:solidFill>
              <a:srgbClr val="FF893D"/>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itle 1"/>
          <p:cNvSpPr>
            <a:spLocks noGrp="1"/>
          </p:cNvSpPr>
          <p:nvPr>
            <p:ph type="title"/>
          </p:nvPr>
        </p:nvSpPr>
        <p:spPr>
          <a:xfrm>
            <a:off x="0" y="271046"/>
            <a:ext cx="5336348" cy="878238"/>
          </a:xfrm>
          <a:solidFill>
            <a:srgbClr val="6AD1E3"/>
          </a:solidFill>
        </p:spPr>
        <p:txBody>
          <a:bodyPr>
            <a:normAutofit/>
          </a:bodyPr>
          <a:lstStyle/>
          <a:p>
            <a:r>
              <a:rPr lang="en-US" sz="3000" dirty="0" smtClean="0">
                <a:solidFill>
                  <a:schemeClr val="bg1"/>
                </a:solidFill>
                <a:latin typeface="Arial Unicode MS"/>
              </a:rPr>
              <a:t>Lifetime Drug Use</a:t>
            </a:r>
            <a:endParaRPr lang="en-US" sz="3000" dirty="0">
              <a:solidFill>
                <a:schemeClr val="bg1"/>
              </a:solidFill>
              <a:latin typeface="Arial Unicode MS"/>
            </a:endParaRPr>
          </a:p>
        </p:txBody>
      </p:sp>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3010" y="1896060"/>
            <a:ext cx="1928073" cy="1930385"/>
          </a:xfrm>
          <a:prstGeom prst="rect">
            <a:avLst/>
          </a:prstGeom>
        </p:spPr>
      </p:pic>
      <p:sp>
        <p:nvSpPr>
          <p:cNvPr id="5" name="Rectangle 4"/>
          <p:cNvSpPr/>
          <p:nvPr/>
        </p:nvSpPr>
        <p:spPr>
          <a:xfrm>
            <a:off x="301156" y="1403197"/>
            <a:ext cx="1468377" cy="1138773"/>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smtClean="0">
                <a:ln>
                  <a:noFill/>
                </a:ln>
                <a:solidFill>
                  <a:srgbClr val="F58548"/>
                </a:solidFill>
                <a:effectLst/>
                <a:uLnTx/>
                <a:uFillTx/>
                <a:latin typeface="Arial Unicode MS"/>
                <a:ea typeface="+mn-ea"/>
                <a:cs typeface="+mn-cs"/>
              </a:rPr>
              <a:t>95%</a:t>
            </a:r>
            <a:endParaRPr kumimoji="0" lang="en-US" sz="5000" b="0" i="0" u="none" strike="noStrike" kern="1200" cap="none" spc="0" normalizeH="0" baseline="0" noProof="0" dirty="0">
              <a:ln>
                <a:noFill/>
              </a:ln>
              <a:solidFill>
                <a:srgbClr val="F58548"/>
              </a:solidFill>
              <a:effectLst/>
              <a:uLnTx/>
              <a:uFillTx/>
              <a:latin typeface="Arial Unicode MS"/>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F58548"/>
                </a:solidFill>
                <a:effectLst/>
                <a:uLnTx/>
                <a:uFillTx/>
                <a:latin typeface="Arial Unicode MS"/>
                <a:ea typeface="+mn-ea"/>
                <a:cs typeface="+mn-cs"/>
              </a:rPr>
              <a:t>Alcohol</a:t>
            </a:r>
            <a:endParaRPr kumimoji="0" lang="en-US" sz="1800" b="0" i="0" u="none" strike="noStrike" kern="1200" cap="none" spc="0" normalizeH="0" baseline="0" noProof="0" dirty="0">
              <a:ln>
                <a:noFill/>
              </a:ln>
              <a:solidFill>
                <a:srgbClr val="F58548"/>
              </a:solidFill>
              <a:effectLst/>
              <a:uLnTx/>
              <a:uFillTx/>
              <a:latin typeface="Arial Unicode MS"/>
              <a:ea typeface="+mn-ea"/>
              <a:cs typeface="+mn-cs"/>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13198" y="3660813"/>
            <a:ext cx="1665166" cy="1666165"/>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7869" y="5035868"/>
            <a:ext cx="1797478" cy="1795325"/>
          </a:xfrm>
          <a:prstGeom prst="rect">
            <a:avLst/>
          </a:prstGeom>
        </p:spPr>
      </p:pic>
      <p:pic>
        <p:nvPicPr>
          <p:cNvPr id="29" name="Picture 2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74538" y="470174"/>
            <a:ext cx="2056887" cy="2054424"/>
          </a:xfrm>
          <a:prstGeom prst="rect">
            <a:avLst/>
          </a:prstGeom>
        </p:spPr>
      </p:pic>
      <p:pic>
        <p:nvPicPr>
          <p:cNvPr id="31" name="Picture 3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910" y="3393774"/>
            <a:ext cx="1644063" cy="1642094"/>
          </a:xfrm>
          <a:prstGeom prst="rect">
            <a:avLst/>
          </a:prstGeom>
        </p:spPr>
      </p:pic>
      <p:sp>
        <p:nvSpPr>
          <p:cNvPr id="15" name="Rectangle 14"/>
          <p:cNvSpPr/>
          <p:nvPr/>
        </p:nvSpPr>
        <p:spPr>
          <a:xfrm>
            <a:off x="6854055" y="4373438"/>
            <a:ext cx="2525985" cy="86177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smtClean="0">
                <a:ln>
                  <a:noFill/>
                </a:ln>
                <a:solidFill>
                  <a:srgbClr val="00AEEF"/>
                </a:solidFill>
                <a:effectLst/>
                <a:uLnTx/>
                <a:uFillTx/>
                <a:latin typeface="Arial Unicode MS"/>
                <a:ea typeface="+mn-ea"/>
                <a:cs typeface="+mn-cs"/>
              </a:rPr>
              <a:t>57%</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AEEF"/>
                </a:solidFill>
                <a:effectLst/>
                <a:uLnTx/>
                <a:uFillTx/>
                <a:latin typeface="Arial Unicode MS"/>
                <a:ea typeface="+mn-ea"/>
                <a:cs typeface="+mn-cs"/>
              </a:rPr>
              <a:t>Methamphetamines</a:t>
            </a:r>
            <a:r>
              <a:rPr kumimoji="0" lang="en-US" sz="1500" b="0" i="0" u="none" strike="noStrike" kern="1200" cap="none" spc="0" normalizeH="0" baseline="0" noProof="0" dirty="0" smtClean="0">
                <a:ln>
                  <a:noFill/>
                </a:ln>
                <a:solidFill>
                  <a:srgbClr val="00AEEF"/>
                </a:solidFill>
                <a:effectLst/>
                <a:uLnTx/>
                <a:uFillTx/>
                <a:latin typeface="Arial Unicode MS"/>
                <a:ea typeface="+mn-ea"/>
                <a:cs typeface="+mn-cs"/>
              </a:rPr>
              <a:t> </a:t>
            </a:r>
            <a:endParaRPr kumimoji="0" lang="en-US" sz="1500" b="0" i="0" u="none" strike="noStrike" kern="1200" cap="none" spc="0" normalizeH="0" baseline="0" noProof="0" dirty="0">
              <a:ln>
                <a:noFill/>
              </a:ln>
              <a:solidFill>
                <a:srgbClr val="00AEEF"/>
              </a:solidFill>
              <a:effectLst/>
              <a:uLnTx/>
              <a:uFillTx/>
              <a:latin typeface="Arial Unicode MS"/>
              <a:ea typeface="+mn-ea"/>
              <a:cs typeface="+mn-cs"/>
            </a:endParaRPr>
          </a:p>
        </p:txBody>
      </p:sp>
      <p:grpSp>
        <p:nvGrpSpPr>
          <p:cNvPr id="13" name="Group 12"/>
          <p:cNvGrpSpPr/>
          <p:nvPr/>
        </p:nvGrpSpPr>
        <p:grpSpPr>
          <a:xfrm>
            <a:off x="1802699" y="1685444"/>
            <a:ext cx="2228918" cy="1559474"/>
            <a:chOff x="1616402" y="2497697"/>
            <a:chExt cx="2228918" cy="1559474"/>
          </a:xfrm>
        </p:grpSpPr>
        <p:sp>
          <p:nvSpPr>
            <p:cNvPr id="23" name="Rectangle 22"/>
            <p:cNvSpPr/>
            <p:nvPr/>
          </p:nvSpPr>
          <p:spPr>
            <a:xfrm>
              <a:off x="1723556" y="2640461"/>
              <a:ext cx="2121764" cy="121571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500" b="0" i="0" u="none" strike="noStrike" kern="1200" cap="none" spc="0" normalizeH="0" baseline="0" noProof="0" dirty="0" smtClean="0">
                  <a:ln>
                    <a:noFill/>
                  </a:ln>
                  <a:solidFill>
                    <a:srgbClr val="6AD1E3"/>
                  </a:solidFill>
                  <a:effectLst/>
                  <a:uLnTx/>
                  <a:uFillTx/>
                  <a:latin typeface="Arial Unicode MS"/>
                  <a:ea typeface="+mn-ea"/>
                  <a:cs typeface="+mn-cs"/>
                </a:rPr>
                <a:t>89%</a:t>
              </a:r>
              <a:endParaRPr kumimoji="0" lang="en-US" sz="5500" b="0" i="0" u="none" strike="noStrike" kern="1200" cap="none" spc="0" normalizeH="0" baseline="0" noProof="0" dirty="0">
                <a:ln>
                  <a:noFill/>
                </a:ln>
                <a:solidFill>
                  <a:srgbClr val="6AD1E3"/>
                </a:solidFill>
                <a:effectLst/>
                <a:uLnTx/>
                <a:uFillTx/>
                <a:latin typeface="Arial Unicode MS"/>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6AD1E3"/>
                  </a:solidFill>
                  <a:effectLst/>
                  <a:uLnTx/>
                  <a:uFillTx/>
                  <a:latin typeface="Arial Unicode MS"/>
                  <a:ea typeface="+mn-ea"/>
                  <a:cs typeface="+mn-cs"/>
                </a:rPr>
                <a:t>Cannabis</a:t>
              </a:r>
              <a:endParaRPr kumimoji="0" lang="en-US" sz="1800" b="0" i="0" u="none" strike="noStrike" kern="1200" cap="none" spc="0" normalizeH="0" baseline="0" noProof="0" dirty="0">
                <a:ln>
                  <a:noFill/>
                </a:ln>
                <a:solidFill>
                  <a:srgbClr val="6AD1E3"/>
                </a:solidFill>
                <a:effectLst/>
                <a:uLnTx/>
                <a:uFillTx/>
                <a:latin typeface="Arial Unicode MS"/>
                <a:ea typeface="+mn-ea"/>
                <a:cs typeface="+mn-cs"/>
              </a:endParaRPr>
            </a:p>
          </p:txBody>
        </p:sp>
        <p:sp>
          <p:nvSpPr>
            <p:cNvPr id="22" name="Oval 21"/>
            <p:cNvSpPr/>
            <p:nvPr/>
          </p:nvSpPr>
          <p:spPr>
            <a:xfrm>
              <a:off x="1616402" y="2497697"/>
              <a:ext cx="1647861" cy="1559474"/>
            </a:xfrm>
            <a:prstGeom prst="ellipse">
              <a:avLst/>
            </a:prstGeom>
            <a:noFill/>
            <a:ln w="57150">
              <a:solidFill>
                <a:srgbClr val="5AC9E3"/>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8" name="Group 17"/>
          <p:cNvGrpSpPr/>
          <p:nvPr/>
        </p:nvGrpSpPr>
        <p:grpSpPr>
          <a:xfrm>
            <a:off x="3433784" y="2452767"/>
            <a:ext cx="2755610" cy="1559474"/>
            <a:chOff x="3197732" y="3248319"/>
            <a:chExt cx="2755610" cy="1559474"/>
          </a:xfrm>
        </p:grpSpPr>
        <p:sp>
          <p:nvSpPr>
            <p:cNvPr id="30" name="Rectangle 29"/>
            <p:cNvSpPr/>
            <p:nvPr/>
          </p:nvSpPr>
          <p:spPr>
            <a:xfrm>
              <a:off x="3371417" y="3443746"/>
              <a:ext cx="2581925" cy="1138773"/>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smtClean="0">
                  <a:ln>
                    <a:noFill/>
                  </a:ln>
                  <a:solidFill>
                    <a:srgbClr val="D581B6"/>
                  </a:solidFill>
                  <a:effectLst/>
                  <a:uLnTx/>
                  <a:uFillTx/>
                  <a:latin typeface="Arial Unicode MS"/>
                  <a:ea typeface="+mn-ea"/>
                  <a:cs typeface="+mn-cs"/>
                </a:rPr>
                <a:t>60%</a:t>
              </a:r>
              <a:endParaRPr kumimoji="0" lang="en-US" sz="5000" b="0" i="0" u="none" strike="noStrike" kern="1200" cap="none" spc="0" normalizeH="0" baseline="0" noProof="0" dirty="0">
                <a:ln>
                  <a:noFill/>
                </a:ln>
                <a:solidFill>
                  <a:srgbClr val="D581B6"/>
                </a:solidFill>
                <a:effectLst/>
                <a:uLnTx/>
                <a:uFillTx/>
                <a:latin typeface="Arial Unicode MS"/>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D581B6"/>
                  </a:solidFill>
                  <a:effectLst/>
                  <a:uLnTx/>
                  <a:uFillTx/>
                  <a:latin typeface="Arial Unicode MS"/>
                  <a:ea typeface="+mn-ea"/>
                  <a:cs typeface="+mn-cs"/>
                </a:rPr>
                <a:t>Cocaine</a:t>
              </a:r>
              <a:endParaRPr kumimoji="0" lang="en-US" sz="1800" b="0" i="0" u="none" strike="noStrike" kern="1200" cap="none" spc="0" normalizeH="0" baseline="0" noProof="0" dirty="0">
                <a:ln>
                  <a:noFill/>
                </a:ln>
                <a:solidFill>
                  <a:srgbClr val="D581B6"/>
                </a:solidFill>
                <a:effectLst/>
                <a:uLnTx/>
                <a:uFillTx/>
                <a:latin typeface="Arial Unicode MS"/>
                <a:ea typeface="+mn-ea"/>
                <a:cs typeface="+mn-cs"/>
              </a:endParaRPr>
            </a:p>
          </p:txBody>
        </p:sp>
        <p:sp>
          <p:nvSpPr>
            <p:cNvPr id="24" name="Oval 23"/>
            <p:cNvSpPr/>
            <p:nvPr/>
          </p:nvSpPr>
          <p:spPr>
            <a:xfrm>
              <a:off x="3197732" y="3248319"/>
              <a:ext cx="1647861" cy="1559474"/>
            </a:xfrm>
            <a:prstGeom prst="ellipse">
              <a:avLst/>
            </a:prstGeom>
            <a:noFill/>
            <a:ln w="57150">
              <a:solidFill>
                <a:srgbClr val="D581B6"/>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0" name="Group 19"/>
          <p:cNvGrpSpPr/>
          <p:nvPr/>
        </p:nvGrpSpPr>
        <p:grpSpPr>
          <a:xfrm>
            <a:off x="5090427" y="3157841"/>
            <a:ext cx="2372637" cy="1620315"/>
            <a:chOff x="4774597" y="3977405"/>
            <a:chExt cx="2294620" cy="1559474"/>
          </a:xfrm>
        </p:grpSpPr>
        <p:sp>
          <p:nvSpPr>
            <p:cNvPr id="14" name="Rectangle 13"/>
            <p:cNvSpPr/>
            <p:nvPr/>
          </p:nvSpPr>
          <p:spPr>
            <a:xfrm>
              <a:off x="4867179" y="4188999"/>
              <a:ext cx="2202038" cy="98488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srgbClr val="E4457D"/>
                  </a:solidFill>
                  <a:effectLst/>
                  <a:uLnTx/>
                  <a:uFillTx/>
                  <a:latin typeface="Arial Unicode MS"/>
                  <a:ea typeface="+mn-ea"/>
                  <a:cs typeface="+mn-cs"/>
                </a:rPr>
                <a:t>58%</a:t>
              </a:r>
              <a:endParaRPr kumimoji="0" lang="en-US" sz="4000" b="0" i="0" u="none" strike="noStrike" kern="1200" cap="none" spc="0" normalizeH="0" baseline="0" noProof="0" dirty="0">
                <a:ln>
                  <a:noFill/>
                </a:ln>
                <a:solidFill>
                  <a:srgbClr val="E4457D"/>
                </a:solidFill>
                <a:effectLst/>
                <a:uLnTx/>
                <a:uFillTx/>
                <a:latin typeface="Arial Unicode MS"/>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E4457D"/>
                  </a:solidFill>
                  <a:effectLst/>
                  <a:uLnTx/>
                  <a:uFillTx/>
                  <a:latin typeface="Arial Unicode MS"/>
                  <a:ea typeface="+mn-ea"/>
                  <a:cs typeface="+mn-cs"/>
                </a:rPr>
                <a:t>Hallucinogens</a:t>
              </a:r>
              <a:endParaRPr kumimoji="0" lang="en-US" sz="1800" b="0" i="0" u="none" strike="noStrike" kern="1200" cap="none" spc="0" normalizeH="0" baseline="0" noProof="0" dirty="0">
                <a:ln>
                  <a:noFill/>
                </a:ln>
                <a:solidFill>
                  <a:srgbClr val="E4457D"/>
                </a:solidFill>
                <a:effectLst/>
                <a:uLnTx/>
                <a:uFillTx/>
                <a:latin typeface="Arial Unicode MS"/>
                <a:ea typeface="+mn-ea"/>
                <a:cs typeface="+mn-cs"/>
              </a:endParaRPr>
            </a:p>
          </p:txBody>
        </p:sp>
        <p:sp>
          <p:nvSpPr>
            <p:cNvPr id="25" name="Oval 24"/>
            <p:cNvSpPr/>
            <p:nvPr/>
          </p:nvSpPr>
          <p:spPr>
            <a:xfrm>
              <a:off x="4774597" y="3977405"/>
              <a:ext cx="1647861" cy="1559474"/>
            </a:xfrm>
            <a:prstGeom prst="ellipse">
              <a:avLst/>
            </a:prstGeom>
            <a:noFill/>
            <a:ln w="57150">
              <a:solidFill>
                <a:srgbClr val="E4457D"/>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34" name="Oval 33"/>
          <p:cNvSpPr/>
          <p:nvPr/>
        </p:nvSpPr>
        <p:spPr>
          <a:xfrm>
            <a:off x="6758324" y="4010062"/>
            <a:ext cx="1703888" cy="1620315"/>
          </a:xfrm>
          <a:prstGeom prst="ellipse">
            <a:avLst/>
          </a:prstGeom>
          <a:noFill/>
          <a:ln w="57150">
            <a:solidFill>
              <a:srgbClr val="00AEE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14339642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42024" y="827272"/>
            <a:ext cx="9101976" cy="396098"/>
          </a:xfrm>
          <a:solidFill>
            <a:srgbClr val="6AD1E3"/>
          </a:solidFill>
        </p:spPr>
        <p:txBody>
          <a:bodyPr>
            <a:normAutofit fontScale="90000"/>
          </a:bodyPr>
          <a:lstStyle/>
          <a:p>
            <a:r>
              <a:rPr lang="en-US" sz="3000" dirty="0" smtClean="0">
                <a:solidFill>
                  <a:schemeClr val="bg1"/>
                </a:solidFill>
                <a:latin typeface="Arial Unicode MS"/>
              </a:rPr>
              <a:t>Emotion Regulation </a:t>
            </a:r>
            <a:endParaRPr lang="en-US" sz="3000" dirty="0">
              <a:solidFill>
                <a:schemeClr val="bg1"/>
              </a:solidFill>
              <a:latin typeface="Arial Unicode MS"/>
            </a:endParaRPr>
          </a:p>
        </p:txBody>
      </p:sp>
      <p:graphicFrame>
        <p:nvGraphicFramePr>
          <p:cNvPr id="5" name="Diagram 4"/>
          <p:cNvGraphicFramePr/>
          <p:nvPr>
            <p:extLst/>
          </p:nvPr>
        </p:nvGraphicFramePr>
        <p:xfrm>
          <a:off x="-1075363" y="1427537"/>
          <a:ext cx="6500117" cy="42332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Chart 3"/>
          <p:cNvGraphicFramePr/>
          <p:nvPr>
            <p:extLst/>
          </p:nvPr>
        </p:nvGraphicFramePr>
        <p:xfrm>
          <a:off x="4463845" y="1534886"/>
          <a:ext cx="4495098" cy="3511521"/>
        </p:xfrm>
        <a:graphic>
          <a:graphicData uri="http://schemas.openxmlformats.org/drawingml/2006/chart">
            <c:chart xmlns:c="http://schemas.openxmlformats.org/drawingml/2006/chart" xmlns:r="http://schemas.openxmlformats.org/officeDocument/2006/relationships" r:id="rId8"/>
          </a:graphicData>
        </a:graphic>
      </p:graphicFrame>
      <p:grpSp>
        <p:nvGrpSpPr>
          <p:cNvPr id="10" name="Group 9"/>
          <p:cNvGrpSpPr/>
          <p:nvPr/>
        </p:nvGrpSpPr>
        <p:grpSpPr>
          <a:xfrm>
            <a:off x="4590162" y="4844794"/>
            <a:ext cx="2601686" cy="1061829"/>
            <a:chOff x="4590162" y="4844794"/>
            <a:chExt cx="2601686" cy="1061829"/>
          </a:xfrm>
        </p:grpSpPr>
        <p:sp>
          <p:nvSpPr>
            <p:cNvPr id="7" name="TextBox 6"/>
            <p:cNvSpPr txBox="1"/>
            <p:nvPr/>
          </p:nvSpPr>
          <p:spPr>
            <a:xfrm>
              <a:off x="4590162" y="4844794"/>
              <a:ext cx="2601686" cy="10618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smtClean="0">
                  <a:ln>
                    <a:noFill/>
                  </a:ln>
                  <a:solidFill>
                    <a:prstClr val="black"/>
                  </a:solidFill>
                  <a:effectLst/>
                  <a:uLnTx/>
                  <a:uFillTx/>
                  <a:latin typeface="Calibri"/>
                  <a:ea typeface="+mn-ea"/>
                  <a:cs typeface="+mn-cs"/>
                </a:rPr>
                <a:t>Mean age of sample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500" b="0" i="0" u="none" strike="noStrike" kern="1200" cap="none" spc="0" normalizeH="0" baseline="0" noProof="0" dirty="0" smtClean="0">
                  <a:ln>
                    <a:noFill/>
                  </a:ln>
                  <a:solidFill>
                    <a:prstClr val="black"/>
                  </a:solidFill>
                  <a:effectLst/>
                  <a:uLnTx/>
                  <a:uFillTx/>
                  <a:latin typeface="Calibri"/>
                  <a:ea typeface="+mn-ea"/>
                  <a:cs typeface="+mn-cs"/>
                </a:rPr>
                <a:t>         20 years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500" b="0" i="0" u="none" strike="noStrike" kern="1200" cap="none" spc="0" normalizeH="0" baseline="0" noProof="0" dirty="0" smtClean="0">
                  <a:ln>
                    <a:noFill/>
                  </a:ln>
                  <a:solidFill>
                    <a:prstClr val="black"/>
                  </a:solidFill>
                  <a:effectLst/>
                  <a:uLnTx/>
                  <a:uFillTx/>
                  <a:latin typeface="Calibri"/>
                  <a:ea typeface="+mn-ea"/>
                  <a:cs typeface="+mn-cs"/>
                </a:rPr>
                <a:t>         21 years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500" b="0" i="0" u="none" strike="noStrike" kern="1200" cap="none" spc="0" normalizeH="0" baseline="0" noProof="0" dirty="0">
                  <a:ln>
                    <a:noFill/>
                  </a:ln>
                  <a:solidFill>
                    <a:prstClr val="black"/>
                  </a:solidFill>
                  <a:effectLst/>
                  <a:uLnTx/>
                  <a:uFillTx/>
                  <a:latin typeface="Calibri"/>
                  <a:ea typeface="+mn-ea"/>
                  <a:cs typeface="+mn-cs"/>
                </a:rPr>
                <a:t> </a:t>
              </a:r>
              <a:r>
                <a:rPr kumimoji="0" lang="en-AU" sz="1500" b="0" i="0" u="none" strike="noStrike" kern="1200" cap="none" spc="0" normalizeH="0" baseline="0" noProof="0" dirty="0" smtClean="0">
                  <a:ln>
                    <a:noFill/>
                  </a:ln>
                  <a:solidFill>
                    <a:prstClr val="black"/>
                  </a:solidFill>
                  <a:effectLst/>
                  <a:uLnTx/>
                  <a:uFillTx/>
                  <a:latin typeface="Calibri"/>
                  <a:ea typeface="+mn-ea"/>
                  <a:cs typeface="+mn-cs"/>
                </a:rPr>
                <a:t>        20.7 years </a:t>
              </a:r>
            </a:p>
          </p:txBody>
        </p:sp>
        <p:sp>
          <p:nvSpPr>
            <p:cNvPr id="12" name="Rectangle 11"/>
            <p:cNvSpPr/>
            <p:nvPr/>
          </p:nvSpPr>
          <p:spPr>
            <a:xfrm>
              <a:off x="4828945" y="5448146"/>
              <a:ext cx="182152" cy="147313"/>
            </a:xfrm>
            <a:prstGeom prst="rect">
              <a:avLst/>
            </a:prstGeom>
            <a:solidFill>
              <a:srgbClr val="77E0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p:cNvSpPr/>
            <p:nvPr/>
          </p:nvSpPr>
          <p:spPr>
            <a:xfrm>
              <a:off x="4820965" y="5206623"/>
              <a:ext cx="182152" cy="147313"/>
            </a:xfrm>
            <a:prstGeom prst="rect">
              <a:avLst/>
            </a:prstGeom>
            <a:solidFill>
              <a:srgbClr val="E4457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4828945" y="5676747"/>
              <a:ext cx="182152" cy="147313"/>
            </a:xfrm>
            <a:prstGeom prst="rect">
              <a:avLst/>
            </a:prstGeom>
            <a:solidFill>
              <a:srgbClr val="FF893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7" name="TextBox 16"/>
          <p:cNvSpPr txBox="1"/>
          <p:nvPr/>
        </p:nvSpPr>
        <p:spPr>
          <a:xfrm>
            <a:off x="0" y="6150114"/>
            <a:ext cx="3757090"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000" b="0" i="0" u="none" strike="noStrike" kern="1200" cap="none" spc="0" normalizeH="0" baseline="0" noProof="0" dirty="0">
                <a:ln>
                  <a:noFill/>
                </a:ln>
                <a:solidFill>
                  <a:prstClr val="black"/>
                </a:solidFill>
                <a:effectLst/>
                <a:uLnTx/>
                <a:uFillTx/>
                <a:latin typeface="Calibri"/>
                <a:ea typeface="+mn-ea"/>
                <a:cs typeface="+mn-cs"/>
              </a:rPr>
              <a:t>Cui, M., Darling, C. A., </a:t>
            </a:r>
            <a:r>
              <a:rPr kumimoji="0" lang="en-US" sz="1000" b="0" i="0" u="none" strike="noStrike" kern="1200" cap="none" spc="0" normalizeH="0" baseline="0" noProof="0" dirty="0" err="1">
                <a:ln>
                  <a:noFill/>
                </a:ln>
                <a:solidFill>
                  <a:prstClr val="black"/>
                </a:solidFill>
                <a:effectLst/>
                <a:uLnTx/>
                <a:uFillTx/>
                <a:latin typeface="Calibri"/>
                <a:ea typeface="+mn-ea"/>
                <a:cs typeface="+mn-cs"/>
              </a:rPr>
              <a:t>Lucier</a:t>
            </a:r>
            <a:r>
              <a:rPr kumimoji="0" lang="en-US" sz="1000" b="0" i="0" u="none" strike="noStrike" kern="1200" cap="none" spc="0" normalizeH="0" baseline="0" noProof="0" dirty="0">
                <a:ln>
                  <a:noFill/>
                </a:ln>
                <a:solidFill>
                  <a:prstClr val="black"/>
                </a:solidFill>
                <a:effectLst/>
                <a:uLnTx/>
                <a:uFillTx/>
                <a:latin typeface="Calibri"/>
                <a:ea typeface="+mn-ea"/>
                <a:cs typeface="+mn-cs"/>
              </a:rPr>
              <a:t>-Greer, M., </a:t>
            </a:r>
            <a:r>
              <a:rPr kumimoji="0" lang="en-US" sz="1000" b="0" i="0" u="none" strike="noStrike" kern="1200" cap="none" spc="0" normalizeH="0" baseline="0" noProof="0" dirty="0" err="1">
                <a:ln>
                  <a:noFill/>
                </a:ln>
                <a:solidFill>
                  <a:prstClr val="black"/>
                </a:solidFill>
                <a:effectLst/>
                <a:uLnTx/>
                <a:uFillTx/>
                <a:latin typeface="Calibri"/>
                <a:ea typeface="+mn-ea"/>
                <a:cs typeface="+mn-cs"/>
              </a:rPr>
              <a:t>Fincham</a:t>
            </a:r>
            <a:r>
              <a:rPr kumimoji="0" lang="en-US" sz="1000" b="0" i="0" u="none" strike="noStrike" kern="1200" cap="none" spc="0" normalizeH="0" baseline="0" noProof="0" dirty="0">
                <a:ln>
                  <a:noFill/>
                </a:ln>
                <a:solidFill>
                  <a:prstClr val="black"/>
                </a:solidFill>
                <a:effectLst/>
                <a:uLnTx/>
                <a:uFillTx/>
                <a:latin typeface="Calibri"/>
                <a:ea typeface="+mn-ea"/>
                <a:cs typeface="+mn-cs"/>
              </a:rPr>
              <a:t>, F. D., &amp; May, R. W. (2018). Parental Indulgence: Profiles and Relations to College Students’ Emotional and Behavioral Problems. </a:t>
            </a:r>
            <a:r>
              <a:rPr kumimoji="0" lang="en-US" sz="1000" b="0" i="1" u="none" strike="noStrike" kern="1200" cap="none" spc="0" normalizeH="0" baseline="0" noProof="0" dirty="0">
                <a:ln>
                  <a:noFill/>
                </a:ln>
                <a:solidFill>
                  <a:prstClr val="black"/>
                </a:solidFill>
                <a:effectLst/>
                <a:uLnTx/>
                <a:uFillTx/>
                <a:latin typeface="Calibri"/>
                <a:ea typeface="+mn-ea"/>
                <a:cs typeface="+mn-cs"/>
              </a:rPr>
              <a:t>Journal of Child and Family Studies, 27</a:t>
            </a:r>
            <a:r>
              <a:rPr kumimoji="0" lang="en-US" sz="1000" b="0" i="0" u="none" strike="noStrike" kern="1200" cap="none" spc="0" normalizeH="0" baseline="0" noProof="0" dirty="0">
                <a:ln>
                  <a:noFill/>
                </a:ln>
                <a:solidFill>
                  <a:prstClr val="black"/>
                </a:solidFill>
                <a:effectLst/>
                <a:uLnTx/>
                <a:uFillTx/>
                <a:latin typeface="Calibri"/>
                <a:ea typeface="+mn-ea"/>
                <a:cs typeface="+mn-cs"/>
              </a:rPr>
              <a:t>, 2456-2466. </a:t>
            </a:r>
            <a:endParaRPr kumimoji="0" lang="en-AU" sz="1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9512963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8108" y="1236594"/>
            <a:ext cx="8229600" cy="1143000"/>
          </a:xfrm>
        </p:spPr>
        <p:txBody>
          <a:bodyPr>
            <a:normAutofit/>
          </a:bodyPr>
          <a:lstStyle/>
          <a:p>
            <a:pPr algn="l"/>
            <a:r>
              <a:rPr lang="en-US" sz="2500" dirty="0" smtClean="0">
                <a:solidFill>
                  <a:srgbClr val="6AD1E3"/>
                </a:solidFill>
                <a:latin typeface="Arial Unicode MS"/>
              </a:rPr>
              <a:t>ERIC developed by</a:t>
            </a:r>
            <a:r>
              <a:rPr lang="en-US" sz="2400" dirty="0" smtClean="0">
                <a:solidFill>
                  <a:srgbClr val="6AD1E3"/>
                </a:solidFill>
                <a:latin typeface="Arial Unicode MS"/>
              </a:rPr>
              <a:t>:</a:t>
            </a:r>
            <a:br>
              <a:rPr lang="en-US" sz="2400" dirty="0" smtClean="0">
                <a:solidFill>
                  <a:srgbClr val="6AD1E3"/>
                </a:solidFill>
                <a:latin typeface="Arial Unicode MS"/>
              </a:rPr>
            </a:br>
            <a:r>
              <a:rPr lang="en-US" sz="2400" dirty="0" smtClean="0">
                <a:solidFill>
                  <a:srgbClr val="6AD1E3"/>
                </a:solidFill>
                <a:latin typeface="Arial Unicode MS"/>
              </a:rPr>
              <a:t>Kate Hall &amp;</a:t>
            </a:r>
            <a:r>
              <a:rPr lang="en-US" sz="2400" dirty="0">
                <a:solidFill>
                  <a:srgbClr val="6AD1E3"/>
                </a:solidFill>
                <a:latin typeface="Arial Unicode MS"/>
              </a:rPr>
              <a:t> </a:t>
            </a:r>
            <a:r>
              <a:rPr lang="en-US" sz="2400" dirty="0" smtClean="0">
                <a:solidFill>
                  <a:srgbClr val="6AD1E3"/>
                </a:solidFill>
                <a:latin typeface="Arial Unicode MS"/>
              </a:rPr>
              <a:t>Angela Simpson</a:t>
            </a:r>
            <a:endParaRPr lang="en-US" sz="2400" dirty="0">
              <a:solidFill>
                <a:srgbClr val="6AD1E3"/>
              </a:solidFill>
              <a:latin typeface="Arial Unicode MS"/>
            </a:endParaRPr>
          </a:p>
        </p:txBody>
      </p:sp>
      <p:sp>
        <p:nvSpPr>
          <p:cNvPr id="3" name="Content Placeholder 2"/>
          <p:cNvSpPr>
            <a:spLocks noGrp="1"/>
          </p:cNvSpPr>
          <p:nvPr>
            <p:ph idx="1"/>
          </p:nvPr>
        </p:nvSpPr>
        <p:spPr>
          <a:xfrm>
            <a:off x="457200" y="2688897"/>
            <a:ext cx="8310282" cy="3206294"/>
          </a:xfrm>
        </p:spPr>
        <p:txBody>
          <a:bodyPr>
            <a:normAutofit lnSpcReduction="10000"/>
          </a:bodyPr>
          <a:lstStyle/>
          <a:p>
            <a:pPr>
              <a:buNone/>
            </a:pPr>
            <a:r>
              <a:rPr lang="en-US" sz="1400" b="1" dirty="0" smtClean="0">
                <a:solidFill>
                  <a:schemeClr val="tx1">
                    <a:lumMod val="85000"/>
                    <a:lumOff val="15000"/>
                  </a:schemeClr>
                </a:solidFill>
                <a:latin typeface="Arial Unicode MS"/>
              </a:rPr>
              <a:t>Team </a:t>
            </a:r>
            <a:r>
              <a:rPr lang="en-US" sz="1200" b="1" dirty="0" smtClean="0">
                <a:solidFill>
                  <a:schemeClr val="tx1">
                    <a:lumMod val="85000"/>
                    <a:lumOff val="15000"/>
                  </a:schemeClr>
                </a:solidFill>
                <a:latin typeface="Arial Unicode MS" charset="0"/>
                <a:ea typeface="Arial Unicode MS" charset="0"/>
                <a:cs typeface="Arial Unicode MS" charset="0"/>
              </a:rPr>
              <a:t>Acknowledgements</a:t>
            </a:r>
            <a:endParaRPr lang="en-US" sz="1200" b="1" dirty="0">
              <a:solidFill>
                <a:schemeClr val="tx1">
                  <a:lumMod val="85000"/>
                  <a:lumOff val="15000"/>
                </a:schemeClr>
              </a:solidFill>
              <a:latin typeface="Arial Unicode MS" charset="0"/>
              <a:ea typeface="Arial Unicode MS" charset="0"/>
              <a:cs typeface="Arial Unicode MS" charset="0"/>
            </a:endParaRPr>
          </a:p>
          <a:p>
            <a:r>
              <a:rPr lang="en-AU" sz="1100" dirty="0">
                <a:latin typeface="Arial Unicode MS" charset="0"/>
                <a:ea typeface="Arial Unicode MS" charset="0"/>
                <a:cs typeface="Arial Unicode MS" charset="0"/>
              </a:rPr>
              <a:t>Associate Professor Petra </a:t>
            </a:r>
            <a:r>
              <a:rPr lang="en-AU" sz="1100" dirty="0" err="1">
                <a:latin typeface="Arial Unicode MS" charset="0"/>
                <a:ea typeface="Arial Unicode MS" charset="0"/>
                <a:cs typeface="Arial Unicode MS" charset="0"/>
              </a:rPr>
              <a:t>Staiger</a:t>
            </a:r>
            <a:r>
              <a:rPr lang="en-AU" sz="1100" dirty="0">
                <a:latin typeface="Arial Unicode MS" charset="0"/>
                <a:ea typeface="Arial Unicode MS" charset="0"/>
                <a:cs typeface="Arial Unicode MS" charset="0"/>
              </a:rPr>
              <a:t> (Deakin University)</a:t>
            </a:r>
            <a:endParaRPr lang="en-US" sz="1100" dirty="0">
              <a:latin typeface="Arial Unicode MS" charset="0"/>
              <a:ea typeface="Arial Unicode MS" charset="0"/>
              <a:cs typeface="Arial Unicode MS" charset="0"/>
            </a:endParaRPr>
          </a:p>
          <a:p>
            <a:r>
              <a:rPr lang="en-AU" sz="1100" dirty="0">
                <a:latin typeface="Arial Unicode MS" charset="0"/>
                <a:ea typeface="Arial Unicode MS" charset="0"/>
                <a:cs typeface="Arial Unicode MS" charset="0"/>
              </a:rPr>
              <a:t>Professor Amanda Baker (University of Newcastle)</a:t>
            </a:r>
            <a:endParaRPr lang="en-US" sz="1100" dirty="0">
              <a:latin typeface="Arial Unicode MS" charset="0"/>
              <a:ea typeface="Arial Unicode MS" charset="0"/>
              <a:cs typeface="Arial Unicode MS" charset="0"/>
            </a:endParaRPr>
          </a:p>
          <a:p>
            <a:r>
              <a:rPr lang="en-AU" sz="1100" dirty="0">
                <a:latin typeface="Arial Unicode MS" charset="0"/>
                <a:ea typeface="Arial Unicode MS" charset="0"/>
                <a:cs typeface="Arial Unicode MS" charset="0"/>
              </a:rPr>
              <a:t>Dr Richard Moulding (Deakin University)</a:t>
            </a:r>
            <a:endParaRPr lang="en-US" sz="1100" dirty="0">
              <a:latin typeface="Arial Unicode MS" charset="0"/>
              <a:ea typeface="Arial Unicode MS" charset="0"/>
              <a:cs typeface="Arial Unicode MS" charset="0"/>
            </a:endParaRPr>
          </a:p>
          <a:p>
            <a:r>
              <a:rPr lang="en-AU" sz="1100" dirty="0">
                <a:latin typeface="Arial Unicode MS" charset="0"/>
                <a:ea typeface="Arial Unicode MS" charset="0"/>
                <a:cs typeface="Arial Unicode MS" charset="0"/>
              </a:rPr>
              <a:t>Dr Alison Beck (University of Newcastle)</a:t>
            </a:r>
            <a:endParaRPr lang="en-US" sz="1100" dirty="0">
              <a:latin typeface="Arial Unicode MS" charset="0"/>
              <a:ea typeface="Arial Unicode MS" charset="0"/>
              <a:cs typeface="Arial Unicode MS" charset="0"/>
            </a:endParaRPr>
          </a:p>
          <a:p>
            <a:r>
              <a:rPr lang="en-AU" sz="1100" dirty="0">
                <a:latin typeface="Arial Unicode MS" charset="0"/>
                <a:ea typeface="Arial Unicode MS" charset="0"/>
                <a:cs typeface="Arial Unicode MS" charset="0"/>
              </a:rPr>
              <a:t>Dr Natasha Perry (Hunter New England Health)</a:t>
            </a:r>
            <a:endParaRPr lang="en-US" sz="1100" dirty="0">
              <a:latin typeface="Arial Unicode MS" charset="0"/>
              <a:ea typeface="Arial Unicode MS" charset="0"/>
              <a:cs typeface="Arial Unicode MS" charset="0"/>
            </a:endParaRPr>
          </a:p>
          <a:p>
            <a:r>
              <a:rPr lang="en-AU" sz="1100" dirty="0" smtClean="0">
                <a:latin typeface="Arial Unicode MS" charset="0"/>
                <a:ea typeface="Arial Unicode MS" charset="0"/>
                <a:cs typeface="Arial Unicode MS" charset="0"/>
              </a:rPr>
              <a:t>Dr Elise </a:t>
            </a:r>
            <a:r>
              <a:rPr lang="en-AU" sz="1100" dirty="0">
                <a:latin typeface="Arial Unicode MS" charset="0"/>
                <a:ea typeface="Arial Unicode MS" charset="0"/>
                <a:cs typeface="Arial Unicode MS" charset="0"/>
              </a:rPr>
              <a:t>Sloan (Deakin</a:t>
            </a:r>
            <a:r>
              <a:rPr lang="en-AU" sz="1100" dirty="0" smtClean="0">
                <a:latin typeface="Arial Unicode MS" charset="0"/>
                <a:ea typeface="Arial Unicode MS" charset="0"/>
                <a:cs typeface="Arial Unicode MS" charset="0"/>
              </a:rPr>
              <a:t>)</a:t>
            </a:r>
            <a:endParaRPr lang="en-US" sz="1100" dirty="0">
              <a:latin typeface="Arial Unicode MS" charset="0"/>
              <a:ea typeface="Arial Unicode MS" charset="0"/>
              <a:cs typeface="Arial Unicode MS" charset="0"/>
            </a:endParaRPr>
          </a:p>
          <a:p>
            <a:r>
              <a:rPr lang="en-AU" sz="1100" dirty="0">
                <a:latin typeface="Arial Unicode MS" charset="0"/>
                <a:ea typeface="Arial Unicode MS" charset="0"/>
                <a:cs typeface="Arial Unicode MS" charset="0"/>
              </a:rPr>
              <a:t>Bonnie Wells (Deakin University and YSAS</a:t>
            </a:r>
            <a:r>
              <a:rPr lang="en-AU" sz="1100" dirty="0" smtClean="0">
                <a:latin typeface="Arial Unicode MS" charset="0"/>
                <a:ea typeface="Arial Unicode MS" charset="0"/>
                <a:cs typeface="Arial Unicode MS" charset="0"/>
              </a:rPr>
              <a:t>)</a:t>
            </a:r>
            <a:endParaRPr lang="en-US" sz="1100" dirty="0">
              <a:latin typeface="Arial Unicode MS" charset="0"/>
              <a:ea typeface="Arial Unicode MS" charset="0"/>
              <a:cs typeface="Arial Unicode MS" charset="0"/>
            </a:endParaRPr>
          </a:p>
          <a:p>
            <a:pPr marL="0" indent="0">
              <a:buNone/>
            </a:pPr>
            <a:r>
              <a:rPr lang="en-AU" sz="1200" b="1" dirty="0">
                <a:solidFill>
                  <a:schemeClr val="tx1">
                    <a:lumMod val="85000"/>
                    <a:lumOff val="15000"/>
                  </a:schemeClr>
                </a:solidFill>
                <a:latin typeface="Arial Unicode MS" charset="0"/>
                <a:ea typeface="Arial Unicode MS" charset="0"/>
                <a:cs typeface="Arial Unicode MS" charset="0"/>
              </a:rPr>
              <a:t>Partners</a:t>
            </a:r>
          </a:p>
          <a:p>
            <a:r>
              <a:rPr lang="en-AU" sz="1100" dirty="0" err="1" smtClean="0">
                <a:latin typeface="Arial Unicode MS" charset="0"/>
                <a:ea typeface="Arial Unicode MS" charset="0"/>
                <a:cs typeface="Arial Unicode MS" charset="0"/>
              </a:rPr>
              <a:t>Birribi</a:t>
            </a:r>
            <a:r>
              <a:rPr lang="en-AU" sz="1100" dirty="0" smtClean="0">
                <a:latin typeface="Arial Unicode MS" charset="0"/>
                <a:ea typeface="Arial Unicode MS" charset="0"/>
                <a:cs typeface="Arial Unicode MS" charset="0"/>
              </a:rPr>
              <a:t> </a:t>
            </a:r>
            <a:r>
              <a:rPr lang="en-AU" sz="1100" dirty="0">
                <a:latin typeface="Arial Unicode MS" charset="0"/>
                <a:ea typeface="Arial Unicode MS" charset="0"/>
                <a:cs typeface="Arial Unicode MS" charset="0"/>
              </a:rPr>
              <a:t>Residential Rehabilitation, VIC</a:t>
            </a:r>
            <a:endParaRPr lang="en-US" sz="1100" dirty="0">
              <a:latin typeface="Arial Unicode MS" charset="0"/>
              <a:ea typeface="Arial Unicode MS" charset="0"/>
              <a:cs typeface="Arial Unicode MS" charset="0"/>
            </a:endParaRPr>
          </a:p>
          <a:p>
            <a:r>
              <a:rPr lang="en-AU" sz="1100" dirty="0">
                <a:latin typeface="Arial Unicode MS" charset="0"/>
                <a:ea typeface="Arial Unicode MS" charset="0"/>
                <a:cs typeface="Arial Unicode MS" charset="0"/>
              </a:rPr>
              <a:t>YETI, Cairns, QLD</a:t>
            </a:r>
            <a:endParaRPr lang="en-US" sz="1100" dirty="0">
              <a:latin typeface="Arial Unicode MS" charset="0"/>
              <a:ea typeface="Arial Unicode MS" charset="0"/>
              <a:cs typeface="Arial Unicode MS" charset="0"/>
            </a:endParaRPr>
          </a:p>
          <a:p>
            <a:r>
              <a:rPr lang="en-AU" sz="1100" dirty="0">
                <a:latin typeface="Arial Unicode MS" charset="0"/>
                <a:ea typeface="Arial Unicode MS" charset="0"/>
                <a:cs typeface="Arial Unicode MS" charset="0"/>
              </a:rPr>
              <a:t>Grampians Community Health, VIC</a:t>
            </a:r>
            <a:endParaRPr lang="en-US" sz="1100" dirty="0">
              <a:latin typeface="Arial Unicode MS" charset="0"/>
              <a:ea typeface="Arial Unicode MS" charset="0"/>
              <a:cs typeface="Arial Unicode MS" charset="0"/>
            </a:endParaRPr>
          </a:p>
          <a:p>
            <a:r>
              <a:rPr lang="en-AU" sz="1100" dirty="0">
                <a:latin typeface="Arial Unicode MS" charset="0"/>
                <a:ea typeface="Arial Unicode MS" charset="0"/>
                <a:cs typeface="Arial Unicode MS" charset="0"/>
              </a:rPr>
              <a:t>Ballarat Community Health, VIC</a:t>
            </a:r>
            <a:endParaRPr lang="en-US" sz="1100" dirty="0">
              <a:latin typeface="Arial Unicode MS" charset="0"/>
              <a:ea typeface="Arial Unicode MS" charset="0"/>
              <a:cs typeface="Arial Unicode MS" charset="0"/>
            </a:endParaRPr>
          </a:p>
          <a:p>
            <a:r>
              <a:rPr lang="en-AU" sz="1100" dirty="0">
                <a:latin typeface="Arial Unicode MS" charset="0"/>
                <a:ea typeface="Arial Unicode MS" charset="0"/>
                <a:cs typeface="Arial Unicode MS" charset="0"/>
              </a:rPr>
              <a:t>Nexus Primary Health, VIC</a:t>
            </a:r>
            <a:endParaRPr lang="en-US" sz="1100" dirty="0">
              <a:latin typeface="Arial Unicode MS" charset="0"/>
              <a:ea typeface="Arial Unicode MS" charset="0"/>
              <a:cs typeface="Arial Unicode MS" charset="0"/>
            </a:endParaRPr>
          </a:p>
          <a:p>
            <a:r>
              <a:rPr lang="en-AU" sz="1100" dirty="0">
                <a:latin typeface="Arial Unicode MS" charset="0"/>
                <a:ea typeface="Arial Unicode MS" charset="0"/>
                <a:cs typeface="Arial Unicode MS" charset="0"/>
              </a:rPr>
              <a:t>Gateway Health, VIC</a:t>
            </a:r>
            <a:endParaRPr lang="en-US" sz="1100" dirty="0">
              <a:latin typeface="Arial Unicode MS" charset="0"/>
              <a:ea typeface="Arial Unicode MS" charset="0"/>
              <a:cs typeface="Arial Unicode MS" charset="0"/>
            </a:endParaRPr>
          </a:p>
          <a:p>
            <a:r>
              <a:rPr lang="en-AU" sz="1100" dirty="0">
                <a:latin typeface="Arial Unicode MS" charset="0"/>
                <a:ea typeface="Arial Unicode MS" charset="0"/>
                <a:cs typeface="Arial Unicode MS" charset="0"/>
              </a:rPr>
              <a:t>Hunter New England Health Service, NSW</a:t>
            </a:r>
            <a:endParaRPr lang="en-US" sz="1100" dirty="0">
              <a:latin typeface="Arial Unicode MS" charset="0"/>
              <a:ea typeface="Arial Unicode MS" charset="0"/>
              <a:cs typeface="Arial Unicode MS" charset="0"/>
            </a:endParaRPr>
          </a:p>
          <a:p>
            <a:pPr>
              <a:buNone/>
            </a:pPr>
            <a:endParaRPr lang="en-US" sz="1100" dirty="0">
              <a:solidFill>
                <a:schemeClr val="tx1">
                  <a:lumMod val="85000"/>
                  <a:lumOff val="15000"/>
                </a:schemeClr>
              </a:solidFill>
              <a:latin typeface="Arial Unicode MS"/>
            </a:endParaRPr>
          </a:p>
        </p:txBody>
      </p:sp>
    </p:spTree>
    <p:extLst>
      <p:ext uri="{BB962C8B-B14F-4D97-AF65-F5344CB8AC3E}">
        <p14:creationId xmlns:p14="http://schemas.microsoft.com/office/powerpoint/2010/main" val="13553752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1"/>
            <a:ext cx="8229600" cy="1143000"/>
          </a:xfrm>
        </p:spPr>
        <p:txBody>
          <a:bodyPr>
            <a:normAutofit/>
          </a:bodyPr>
          <a:lstStyle/>
          <a:p>
            <a:r>
              <a:rPr lang="en-AU" sz="2500" b="1" dirty="0" smtClean="0">
                <a:solidFill>
                  <a:srgbClr val="6AD1E3"/>
                </a:solidFill>
                <a:latin typeface="Arial Unicode MS" panose="020B0604020202020204" pitchFamily="34" charset="-128"/>
                <a:ea typeface="Arial Unicode MS" panose="020B0604020202020204" pitchFamily="34" charset="-128"/>
                <a:cs typeface="Arial Unicode MS" panose="020B0604020202020204" pitchFamily="34" charset="-128"/>
              </a:rPr>
              <a:t>Multidimensional Model of Emotion Dysregulation </a:t>
            </a:r>
            <a:r>
              <a:rPr lang="en-AU" sz="1500" b="1" dirty="0" smtClean="0">
                <a:solidFill>
                  <a:srgbClr val="6AD1E3"/>
                </a:solidFill>
                <a:latin typeface="Arial Unicode MS" panose="020B0604020202020204" pitchFamily="34" charset="-128"/>
                <a:ea typeface="Arial Unicode MS" panose="020B0604020202020204" pitchFamily="34" charset="-128"/>
                <a:cs typeface="Arial Unicode MS" panose="020B0604020202020204" pitchFamily="34" charset="-128"/>
              </a:rPr>
              <a:t>(Gratz &amp; Roemer, 2004)</a:t>
            </a:r>
            <a:endParaRPr lang="en-AU" sz="1500" b="1" dirty="0">
              <a:solidFill>
                <a:srgbClr val="6AD1E3"/>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 name="Content Placeholder 2"/>
          <p:cNvSpPr>
            <a:spLocks noGrp="1"/>
          </p:cNvSpPr>
          <p:nvPr>
            <p:ph idx="1"/>
          </p:nvPr>
        </p:nvSpPr>
        <p:spPr>
          <a:xfrm>
            <a:off x="225287" y="1676401"/>
            <a:ext cx="8812696" cy="4220308"/>
          </a:xfrm>
          <a:solidFill>
            <a:srgbClr val="6AD1E3"/>
          </a:solidFill>
        </p:spPr>
        <p:txBody>
          <a:bodyPr>
            <a:normAutofit fontScale="85000" lnSpcReduction="10000"/>
          </a:bodyPr>
          <a:lstStyle/>
          <a:p>
            <a:pPr marL="857250" lvl="1" indent="-514350">
              <a:lnSpc>
                <a:spcPct val="120000"/>
              </a:lnSpc>
              <a:spcBef>
                <a:spcPts val="450"/>
              </a:spcBef>
              <a:spcAft>
                <a:spcPts val="450"/>
              </a:spcAft>
              <a:buFont typeface="+mj-lt"/>
              <a:buAutoNum type="alphaUcPeriod"/>
            </a:pPr>
            <a:r>
              <a:rPr lang="en-AU"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The awareness, understanding and acceptance of emotional experiences</a:t>
            </a:r>
            <a:endParaRPr lang="en-AU"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marL="857250" lvl="1" indent="-514350">
              <a:lnSpc>
                <a:spcPct val="120000"/>
              </a:lnSpc>
              <a:spcBef>
                <a:spcPts val="900"/>
              </a:spcBef>
              <a:spcAft>
                <a:spcPts val="900"/>
              </a:spcAft>
              <a:buFont typeface="+mj-lt"/>
              <a:buAutoNum type="alphaUcPeriod"/>
            </a:pPr>
            <a:r>
              <a:rPr lang="en-AU"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Ability to control impulsive behaviours when experiencing negative emotions &amp; engage in goal directed behaviours</a:t>
            </a:r>
            <a:endParaRPr lang="en-AU"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marL="857250" lvl="1" indent="-514350">
              <a:lnSpc>
                <a:spcPct val="120000"/>
              </a:lnSpc>
              <a:spcBef>
                <a:spcPts val="450"/>
              </a:spcBef>
              <a:spcAft>
                <a:spcPts val="450"/>
              </a:spcAft>
              <a:buFont typeface="+mj-lt"/>
              <a:buAutoNum type="alphaUcPeriod"/>
            </a:pPr>
            <a:r>
              <a:rPr lang="en-AU"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Flexible use of non-avoidant situationally appropriate strategies to regulate emotions in order to meet individual goals or situational demands</a:t>
            </a:r>
          </a:p>
          <a:p>
            <a:pPr marL="857250" lvl="1" indent="-514350">
              <a:lnSpc>
                <a:spcPct val="120000"/>
              </a:lnSpc>
              <a:spcBef>
                <a:spcPts val="450"/>
              </a:spcBef>
              <a:spcAft>
                <a:spcPts val="450"/>
              </a:spcAft>
              <a:buFont typeface="+mj-lt"/>
              <a:buAutoNum type="alphaUcPeriod"/>
            </a:pPr>
            <a:r>
              <a:rPr lang="en-AU"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Willingness to experience negative emotions as part of pursuing meaningful activities in life</a:t>
            </a:r>
            <a:endParaRPr lang="en-AU"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40310248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p:cNvSpPr>
            <a:spLocks noGrp="1"/>
          </p:cNvSpPr>
          <p:nvPr>
            <p:ph type="title"/>
          </p:nvPr>
        </p:nvSpPr>
        <p:spPr>
          <a:xfrm>
            <a:off x="464478" y="616020"/>
            <a:ext cx="7814278" cy="920682"/>
          </a:xfrm>
        </p:spPr>
        <p:txBody>
          <a:bodyPr>
            <a:normAutofit fontScale="90000"/>
          </a:bodyPr>
          <a:lstStyle/>
          <a:p>
            <a:r>
              <a:rPr lang="en-AU" sz="6000" dirty="0" smtClean="0">
                <a:solidFill>
                  <a:srgbClr val="EC81D3"/>
                </a:solidFill>
                <a:latin typeface="Arial Unicode MS" panose="020B0604020202020204" pitchFamily="34" charset="-128"/>
                <a:ea typeface="Arial Unicode MS" panose="020B0604020202020204" pitchFamily="34" charset="-128"/>
                <a:cs typeface="Arial Unicode MS" panose="020B0604020202020204" pitchFamily="34" charset="-128"/>
              </a:rPr>
              <a:t>ERIC’s Definition</a:t>
            </a:r>
            <a:endParaRPr lang="en-AU" sz="6000" dirty="0" smtClean="0">
              <a:solidFill>
                <a:srgbClr val="EC81D3"/>
              </a:solidFill>
              <a:latin typeface="Arial Unicode MS" charset="0"/>
              <a:ea typeface="Arial Unicode MS" charset="0"/>
              <a:cs typeface="Arial Unicode MS" charset="0"/>
            </a:endParaRPr>
          </a:p>
        </p:txBody>
      </p:sp>
      <p:sp>
        <p:nvSpPr>
          <p:cNvPr id="5" name="Content Placeholder 2"/>
          <p:cNvSpPr>
            <a:spLocks noGrp="1"/>
          </p:cNvSpPr>
          <p:nvPr>
            <p:ph idx="1"/>
          </p:nvPr>
        </p:nvSpPr>
        <p:spPr>
          <a:xfrm>
            <a:off x="457200" y="1600201"/>
            <a:ext cx="8229600" cy="4140200"/>
          </a:xfrm>
          <a:solidFill>
            <a:srgbClr val="6AD1E3"/>
          </a:solidFill>
        </p:spPr>
        <p:txBody>
          <a:bodyPr>
            <a:normAutofit fontScale="77500" lnSpcReduction="20000"/>
          </a:bodyPr>
          <a:lstStyle/>
          <a:p>
            <a:pPr marL="0" indent="0">
              <a:buNone/>
            </a:pPr>
            <a:r>
              <a:rPr lang="en-AU" sz="3600" b="1"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Emotion Regulation</a:t>
            </a:r>
          </a:p>
          <a:p>
            <a:pPr marL="857250" lvl="1" indent="-514350">
              <a:lnSpc>
                <a:spcPct val="120000"/>
              </a:lnSpc>
              <a:spcBef>
                <a:spcPts val="450"/>
              </a:spcBef>
              <a:spcAft>
                <a:spcPts val="450"/>
              </a:spcAft>
              <a:buFont typeface="+mj-lt"/>
              <a:buAutoNum type="alphaUcPeriod"/>
            </a:pPr>
            <a:r>
              <a:rPr lang="en-AU"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Allowing, naming </a:t>
            </a:r>
            <a:r>
              <a:rPr lang="en-AU"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and accepting </a:t>
            </a:r>
            <a:r>
              <a:rPr lang="en-AU"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emotions without </a:t>
            </a:r>
            <a:r>
              <a:rPr lang="en-AU"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trying to change them; </a:t>
            </a:r>
          </a:p>
          <a:p>
            <a:pPr marL="857250" lvl="1" indent="-514350">
              <a:lnSpc>
                <a:spcPct val="120000"/>
              </a:lnSpc>
              <a:spcBef>
                <a:spcPts val="900"/>
              </a:spcBef>
              <a:spcAft>
                <a:spcPts val="900"/>
              </a:spcAft>
              <a:buFont typeface="+mj-lt"/>
              <a:buAutoNum type="alphaUcPeriod"/>
            </a:pPr>
            <a:r>
              <a:rPr lang="en-AU"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using effective emotion regulation strategies when </a:t>
            </a:r>
            <a:r>
              <a:rPr lang="en-AU"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distressed that match the context; </a:t>
            </a:r>
            <a:endParaRPr lang="en-AU"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marL="857250" lvl="1" indent="-514350">
              <a:lnSpc>
                <a:spcPct val="120000"/>
              </a:lnSpc>
              <a:spcBef>
                <a:spcPts val="450"/>
              </a:spcBef>
              <a:spcAft>
                <a:spcPts val="450"/>
              </a:spcAft>
              <a:buFont typeface="+mj-lt"/>
              <a:buAutoNum type="alphaUcPeriod"/>
            </a:pPr>
            <a:r>
              <a:rPr lang="en-AU"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inhibiting unhelpful impulsive behaviours </a:t>
            </a:r>
            <a:r>
              <a:rPr lang="en-AU"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when </a:t>
            </a:r>
            <a:r>
              <a:rPr lang="en-AU"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strong </a:t>
            </a:r>
            <a:r>
              <a:rPr lang="en-AU"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emotions are triggered; </a:t>
            </a:r>
          </a:p>
          <a:p>
            <a:pPr marL="857250" lvl="1" indent="-514350">
              <a:lnSpc>
                <a:spcPct val="120000"/>
              </a:lnSpc>
              <a:spcBef>
                <a:spcPts val="450"/>
              </a:spcBef>
              <a:spcAft>
                <a:spcPts val="450"/>
              </a:spcAft>
              <a:buFont typeface="+mj-lt"/>
              <a:buAutoNum type="alphaUcPeriod"/>
            </a:pPr>
            <a:r>
              <a:rPr lang="en-AU"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focussing on goal or value-directed </a:t>
            </a:r>
            <a:r>
              <a:rPr lang="en-AU"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behaviour </a:t>
            </a:r>
            <a:r>
              <a:rPr lang="en-AU"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when </a:t>
            </a:r>
            <a:r>
              <a:rPr lang="en-AU"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strong </a:t>
            </a:r>
            <a:r>
              <a:rPr lang="en-AU"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emotions are triggered;</a:t>
            </a:r>
            <a:endParaRPr lang="en-AU"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marL="857250" lvl="1" indent="-514350">
              <a:lnSpc>
                <a:spcPct val="120000"/>
              </a:lnSpc>
              <a:spcBef>
                <a:spcPts val="450"/>
              </a:spcBef>
              <a:spcAft>
                <a:spcPts val="450"/>
              </a:spcAft>
              <a:buFont typeface="+mj-lt"/>
              <a:buAutoNum type="alphaUcPeriod"/>
            </a:pPr>
            <a:r>
              <a:rPr lang="en-AU"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calming down or self-soothing </a:t>
            </a:r>
            <a:r>
              <a:rPr lang="en-AU"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after </a:t>
            </a:r>
            <a:r>
              <a:rPr lang="en-AU"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becoming </a:t>
            </a:r>
            <a:r>
              <a:rPr lang="en-AU"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distressed. </a:t>
            </a:r>
            <a:endParaRPr lang="en-AU"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19341742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7406" y="255495"/>
            <a:ext cx="8937276" cy="6172200"/>
          </a:xfrm>
          <a:prstGeom prst="rect">
            <a:avLst/>
          </a:prstGeom>
        </p:spPr>
      </p:pic>
    </p:spTree>
    <p:extLst>
      <p:ext uri="{BB962C8B-B14F-4D97-AF65-F5344CB8AC3E}">
        <p14:creationId xmlns:p14="http://schemas.microsoft.com/office/powerpoint/2010/main" val="42122490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655982" y="655055"/>
            <a:ext cx="8229600" cy="1143000"/>
          </a:xfrm>
          <a:prstGeom prst="rect">
            <a:avLst/>
          </a:prstGeom>
        </p:spPr>
        <p:txBody>
          <a:bodyPr vert="horz" lIns="91440" tIns="45720" rIns="91440" bIns="45720" rtlCol="0" anchor="ctr">
            <a:normAutofit fontScale="900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AU" sz="4000" b="0" i="0" u="none" strike="noStrike" kern="1200" cap="none" spc="0" normalizeH="0" baseline="0" noProof="0" smtClean="0">
                <a:ln>
                  <a:noFill/>
                </a:ln>
                <a:solidFill>
                  <a:srgbClr val="6AD1E3"/>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Gross’ Process Model of Emotion Regulation (1998a, 1998b)</a:t>
            </a:r>
            <a:endParaRPr kumimoji="0" lang="en-AU" sz="4000" b="0" i="0" u="none" strike="noStrike" kern="1200" cap="none" spc="0" normalizeH="0" baseline="0" noProof="0" dirty="0">
              <a:ln>
                <a:noFill/>
              </a:ln>
              <a:solidFill>
                <a:srgbClr val="6AD1E3"/>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 name="Content Placeholder 3"/>
          <p:cNvSpPr txBox="1">
            <a:spLocks/>
          </p:cNvSpPr>
          <p:nvPr/>
        </p:nvSpPr>
        <p:spPr>
          <a:xfrm>
            <a:off x="427382" y="2063099"/>
            <a:ext cx="8229600" cy="209808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None/>
              <a:tabLst/>
              <a:defRPr/>
            </a:pPr>
            <a:r>
              <a:rPr kumimoji="0" lang="en-AU" sz="2400" b="0" i="0" u="none" strike="noStrike" kern="1200" cap="none" spc="0" normalizeH="0" baseline="0" noProof="0" dirty="0" smtClean="0">
                <a:ln>
                  <a:noFill/>
                </a:ln>
                <a:solidFill>
                  <a:sysClr val="windowText" lastClr="000000"/>
                </a:solidFill>
                <a:effectLst/>
                <a:uLnTx/>
                <a:uFillTx/>
                <a:latin typeface="Calibri"/>
                <a:ea typeface="+mn-ea"/>
                <a:cs typeface="+mn-cs"/>
              </a:rPr>
              <a:t>The set of strategies that individuals may use to increase, maintain or decrease their affective experience </a:t>
            </a: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AU" sz="3200" b="0" i="0" u="none" strike="noStrike" kern="1200" cap="none" spc="0" normalizeH="0" baseline="0" noProof="0" dirty="0">
              <a:ln>
                <a:noFill/>
              </a:ln>
              <a:solidFill>
                <a:sysClr val="windowText" lastClr="000000"/>
              </a:solidFill>
              <a:effectLst/>
              <a:uLnTx/>
              <a:uFillTx/>
              <a:latin typeface="Calibri"/>
              <a:ea typeface="+mn-ea"/>
              <a:cs typeface="+mn-cs"/>
            </a:endParaRPr>
          </a:p>
        </p:txBody>
      </p:sp>
      <p:pic>
        <p:nvPicPr>
          <p:cNvPr id="6" name="Picture 5"/>
          <p:cNvPicPr>
            <a:picLocks noChangeAspect="1"/>
          </p:cNvPicPr>
          <p:nvPr/>
        </p:nvPicPr>
        <p:blipFill rotWithShape="1">
          <a:blip r:embed="rId4"/>
          <a:srcRect l="28594" t="32412" r="30573" b="44423"/>
          <a:stretch/>
        </p:blipFill>
        <p:spPr>
          <a:xfrm>
            <a:off x="914400" y="3604592"/>
            <a:ext cx="7467600" cy="2382982"/>
          </a:xfrm>
          <a:prstGeom prst="rect">
            <a:avLst/>
          </a:prstGeom>
        </p:spPr>
      </p:pic>
    </p:spTree>
    <p:extLst>
      <p:ext uri="{BB962C8B-B14F-4D97-AF65-F5344CB8AC3E}">
        <p14:creationId xmlns:p14="http://schemas.microsoft.com/office/powerpoint/2010/main" val="13078148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42326"/>
            <a:ext cx="8687542" cy="1143000"/>
          </a:xfrm>
        </p:spPr>
        <p:txBody>
          <a:bodyPr>
            <a:normAutofit/>
          </a:bodyPr>
          <a:lstStyle/>
          <a:p>
            <a:r>
              <a:rPr lang="en-AU" sz="2800" dirty="0" smtClean="0"/>
              <a:t>ER &amp; anxiety, depression, substance &amp; eating disorders</a:t>
            </a:r>
            <a:endParaRPr lang="en-AU" sz="2800" dirty="0"/>
          </a:p>
        </p:txBody>
      </p:sp>
      <p:graphicFrame>
        <p:nvGraphicFramePr>
          <p:cNvPr id="5" name="Content Placeholder 4"/>
          <p:cNvGraphicFramePr>
            <a:graphicFrameLocks noGrp="1"/>
          </p:cNvGraphicFramePr>
          <p:nvPr>
            <p:ph sz="quarter" idx="1"/>
            <p:extLst/>
          </p:nvPr>
        </p:nvGraphicFramePr>
        <p:xfrm>
          <a:off x="323528" y="1884141"/>
          <a:ext cx="8687542" cy="3029056"/>
        </p:xfrm>
        <a:graphic>
          <a:graphicData uri="http://schemas.openxmlformats.org/drawingml/2006/table">
            <a:tbl>
              <a:tblPr firstRow="1" bandRow="1">
                <a:tableStyleId>{5C22544A-7EE6-4342-B048-85BDC9FD1C3A}</a:tableStyleId>
              </a:tblPr>
              <a:tblGrid>
                <a:gridCol w="4343771">
                  <a:extLst>
                    <a:ext uri="{9D8B030D-6E8A-4147-A177-3AD203B41FA5}">
                      <a16:colId xmlns:a16="http://schemas.microsoft.com/office/drawing/2014/main" val="20000"/>
                    </a:ext>
                  </a:extLst>
                </a:gridCol>
                <a:gridCol w="4343771">
                  <a:extLst>
                    <a:ext uri="{9D8B030D-6E8A-4147-A177-3AD203B41FA5}">
                      <a16:colId xmlns:a16="http://schemas.microsoft.com/office/drawing/2014/main" val="20001"/>
                    </a:ext>
                  </a:extLst>
                </a:gridCol>
              </a:tblGrid>
              <a:tr h="720070">
                <a:tc>
                  <a:txBody>
                    <a:bodyPr/>
                    <a:lstStyle/>
                    <a:p>
                      <a:r>
                        <a:rPr lang="en-AU" dirty="0" smtClean="0"/>
                        <a:t>ER Strategy</a:t>
                      </a:r>
                      <a:endParaRPr lang="en-AU" dirty="0"/>
                    </a:p>
                  </a:txBody>
                  <a:tcPr>
                    <a:solidFill>
                      <a:srgbClr val="6AD1E3"/>
                    </a:solidFill>
                  </a:tcPr>
                </a:tc>
                <a:tc>
                  <a:txBody>
                    <a:bodyPr/>
                    <a:lstStyle/>
                    <a:p>
                      <a:r>
                        <a:rPr lang="en-AU" dirty="0" smtClean="0"/>
                        <a:t>Effect Size, for relationship</a:t>
                      </a:r>
                      <a:r>
                        <a:rPr lang="en-AU" baseline="0" dirty="0" smtClean="0"/>
                        <a:t> with symptoms of psychopathology</a:t>
                      </a:r>
                      <a:endParaRPr lang="en-AU" dirty="0"/>
                    </a:p>
                  </a:txBody>
                  <a:tcPr>
                    <a:solidFill>
                      <a:srgbClr val="6AD1E3"/>
                    </a:solidFill>
                  </a:tcPr>
                </a:tc>
                <a:extLst>
                  <a:ext uri="{0D108BD9-81ED-4DB2-BD59-A6C34878D82A}">
                    <a16:rowId xmlns:a16="http://schemas.microsoft.com/office/drawing/2014/main" val="10000"/>
                  </a:ext>
                </a:extLst>
              </a:tr>
              <a:tr h="384831">
                <a:tc>
                  <a:txBody>
                    <a:bodyPr/>
                    <a:lstStyle/>
                    <a:p>
                      <a:r>
                        <a:rPr lang="en-AU" dirty="0" smtClean="0"/>
                        <a:t>Acceptance</a:t>
                      </a:r>
                      <a:endParaRPr lang="en-AU" dirty="0"/>
                    </a:p>
                  </a:txBody>
                  <a:tcPr>
                    <a:solidFill>
                      <a:schemeClr val="accent5">
                        <a:lumMod val="20000"/>
                        <a:lumOff val="80000"/>
                      </a:schemeClr>
                    </a:solidFill>
                  </a:tcPr>
                </a:tc>
                <a:tc>
                  <a:txBody>
                    <a:bodyPr/>
                    <a:lstStyle/>
                    <a:p>
                      <a:r>
                        <a:rPr lang="en-AU" dirty="0" smtClean="0"/>
                        <a:t>Small (non-significant)</a:t>
                      </a:r>
                      <a:endParaRPr lang="en-AU" dirty="0"/>
                    </a:p>
                  </a:txBody>
                  <a:tcPr>
                    <a:solidFill>
                      <a:schemeClr val="accent5">
                        <a:lumMod val="20000"/>
                        <a:lumOff val="80000"/>
                      </a:schemeClr>
                    </a:solidFill>
                  </a:tcPr>
                </a:tc>
                <a:extLst>
                  <a:ext uri="{0D108BD9-81ED-4DB2-BD59-A6C34878D82A}">
                    <a16:rowId xmlns:a16="http://schemas.microsoft.com/office/drawing/2014/main" val="10001"/>
                  </a:ext>
                </a:extLst>
              </a:tr>
              <a:tr h="384831">
                <a:tc>
                  <a:txBody>
                    <a:bodyPr/>
                    <a:lstStyle/>
                    <a:p>
                      <a:r>
                        <a:rPr lang="en-AU" dirty="0" smtClean="0"/>
                        <a:t>Avoidance</a:t>
                      </a:r>
                      <a:endParaRPr lang="en-AU" dirty="0"/>
                    </a:p>
                  </a:txBody>
                  <a:tcPr>
                    <a:solidFill>
                      <a:schemeClr val="accent5">
                        <a:lumMod val="20000"/>
                        <a:lumOff val="80000"/>
                      </a:schemeClr>
                    </a:solidFill>
                  </a:tcPr>
                </a:tc>
                <a:tc>
                  <a:txBody>
                    <a:bodyPr/>
                    <a:lstStyle/>
                    <a:p>
                      <a:r>
                        <a:rPr lang="en-AU" dirty="0" smtClean="0"/>
                        <a:t>Medium - large</a:t>
                      </a:r>
                      <a:endParaRPr lang="en-AU" dirty="0"/>
                    </a:p>
                  </a:txBody>
                  <a:tcPr>
                    <a:solidFill>
                      <a:schemeClr val="accent5">
                        <a:lumMod val="20000"/>
                        <a:lumOff val="80000"/>
                      </a:schemeClr>
                    </a:solidFill>
                  </a:tcPr>
                </a:tc>
                <a:extLst>
                  <a:ext uri="{0D108BD9-81ED-4DB2-BD59-A6C34878D82A}">
                    <a16:rowId xmlns:a16="http://schemas.microsoft.com/office/drawing/2014/main" val="10002"/>
                  </a:ext>
                </a:extLst>
              </a:tr>
              <a:tr h="384831">
                <a:tc>
                  <a:txBody>
                    <a:bodyPr/>
                    <a:lstStyle/>
                    <a:p>
                      <a:r>
                        <a:rPr lang="en-AU" dirty="0" smtClean="0"/>
                        <a:t>Reappraisal</a:t>
                      </a:r>
                      <a:endParaRPr lang="en-AU" dirty="0"/>
                    </a:p>
                  </a:txBody>
                  <a:tcPr>
                    <a:solidFill>
                      <a:schemeClr val="accent5">
                        <a:lumMod val="20000"/>
                        <a:lumOff val="80000"/>
                      </a:schemeClr>
                    </a:solidFill>
                  </a:tcPr>
                </a:tc>
                <a:tc>
                  <a:txBody>
                    <a:bodyPr/>
                    <a:lstStyle/>
                    <a:p>
                      <a:r>
                        <a:rPr lang="en-AU" dirty="0" smtClean="0"/>
                        <a:t>Small - Medium</a:t>
                      </a:r>
                      <a:endParaRPr lang="en-AU" dirty="0"/>
                    </a:p>
                  </a:txBody>
                  <a:tcPr>
                    <a:solidFill>
                      <a:schemeClr val="accent5">
                        <a:lumMod val="20000"/>
                        <a:lumOff val="80000"/>
                      </a:schemeClr>
                    </a:solidFill>
                  </a:tcPr>
                </a:tc>
                <a:extLst>
                  <a:ext uri="{0D108BD9-81ED-4DB2-BD59-A6C34878D82A}">
                    <a16:rowId xmlns:a16="http://schemas.microsoft.com/office/drawing/2014/main" val="10003"/>
                  </a:ext>
                </a:extLst>
              </a:tr>
              <a:tr h="384831">
                <a:tc>
                  <a:txBody>
                    <a:bodyPr/>
                    <a:lstStyle/>
                    <a:p>
                      <a:r>
                        <a:rPr lang="en-AU" dirty="0" smtClean="0"/>
                        <a:t>Rumination</a:t>
                      </a:r>
                      <a:endParaRPr lang="en-AU" dirty="0"/>
                    </a:p>
                  </a:txBody>
                  <a:tcPr>
                    <a:solidFill>
                      <a:schemeClr val="accent5">
                        <a:lumMod val="20000"/>
                        <a:lumOff val="80000"/>
                      </a:schemeClr>
                    </a:solidFill>
                  </a:tcPr>
                </a:tc>
                <a:tc>
                  <a:txBody>
                    <a:bodyPr/>
                    <a:lstStyle/>
                    <a:p>
                      <a:r>
                        <a:rPr lang="en-AU" dirty="0" smtClean="0"/>
                        <a:t>Large</a:t>
                      </a:r>
                      <a:endParaRPr lang="en-AU" dirty="0"/>
                    </a:p>
                  </a:txBody>
                  <a:tcPr>
                    <a:solidFill>
                      <a:schemeClr val="accent5">
                        <a:lumMod val="20000"/>
                        <a:lumOff val="80000"/>
                      </a:schemeClr>
                    </a:solidFill>
                  </a:tcPr>
                </a:tc>
                <a:extLst>
                  <a:ext uri="{0D108BD9-81ED-4DB2-BD59-A6C34878D82A}">
                    <a16:rowId xmlns:a16="http://schemas.microsoft.com/office/drawing/2014/main" val="10004"/>
                  </a:ext>
                </a:extLst>
              </a:tr>
              <a:tr h="384831">
                <a:tc>
                  <a:txBody>
                    <a:bodyPr/>
                    <a:lstStyle/>
                    <a:p>
                      <a:r>
                        <a:rPr lang="en-AU" dirty="0" smtClean="0"/>
                        <a:t>Suppression</a:t>
                      </a:r>
                      <a:endParaRPr lang="en-AU" dirty="0"/>
                    </a:p>
                  </a:txBody>
                  <a:tcPr>
                    <a:solidFill>
                      <a:schemeClr val="accent5">
                        <a:lumMod val="20000"/>
                        <a:lumOff val="80000"/>
                      </a:schemeClr>
                    </a:solidFill>
                  </a:tcPr>
                </a:tc>
                <a:tc>
                  <a:txBody>
                    <a:bodyPr/>
                    <a:lstStyle/>
                    <a:p>
                      <a:r>
                        <a:rPr lang="en-AU" dirty="0" smtClean="0"/>
                        <a:t>Medium to</a:t>
                      </a:r>
                      <a:r>
                        <a:rPr lang="en-AU" baseline="0" dirty="0" smtClean="0"/>
                        <a:t> large</a:t>
                      </a:r>
                      <a:endParaRPr lang="en-AU" dirty="0"/>
                    </a:p>
                  </a:txBody>
                  <a:tcPr>
                    <a:solidFill>
                      <a:schemeClr val="accent5">
                        <a:lumMod val="20000"/>
                        <a:lumOff val="80000"/>
                      </a:schemeClr>
                    </a:solidFill>
                  </a:tcPr>
                </a:tc>
                <a:extLst>
                  <a:ext uri="{0D108BD9-81ED-4DB2-BD59-A6C34878D82A}">
                    <a16:rowId xmlns:a16="http://schemas.microsoft.com/office/drawing/2014/main" val="10005"/>
                  </a:ext>
                </a:extLst>
              </a:tr>
              <a:tr h="384831">
                <a:tc>
                  <a:txBody>
                    <a:bodyPr/>
                    <a:lstStyle/>
                    <a:p>
                      <a:r>
                        <a:rPr lang="en-AU" dirty="0" smtClean="0"/>
                        <a:t>Problem Solving</a:t>
                      </a:r>
                      <a:endParaRPr lang="en-AU" dirty="0"/>
                    </a:p>
                  </a:txBody>
                  <a:tcPr>
                    <a:solidFill>
                      <a:schemeClr val="accent5">
                        <a:lumMod val="20000"/>
                        <a:lumOff val="80000"/>
                      </a:schemeClr>
                    </a:solidFill>
                  </a:tcPr>
                </a:tc>
                <a:tc>
                  <a:txBody>
                    <a:bodyPr/>
                    <a:lstStyle/>
                    <a:p>
                      <a:r>
                        <a:rPr lang="en-AU" dirty="0" smtClean="0"/>
                        <a:t>Medium - large</a:t>
                      </a:r>
                      <a:endParaRPr lang="en-AU" dirty="0"/>
                    </a:p>
                  </a:txBody>
                  <a:tcPr>
                    <a:solidFill>
                      <a:schemeClr val="accent5">
                        <a:lumMod val="20000"/>
                        <a:lumOff val="80000"/>
                      </a:schemeClr>
                    </a:solidFill>
                  </a:tcPr>
                </a:tc>
                <a:extLst>
                  <a:ext uri="{0D108BD9-81ED-4DB2-BD59-A6C34878D82A}">
                    <a16:rowId xmlns:a16="http://schemas.microsoft.com/office/drawing/2014/main" val="10006"/>
                  </a:ext>
                </a:extLst>
              </a:tr>
            </a:tbl>
          </a:graphicData>
        </a:graphic>
      </p:graphicFrame>
      <p:sp>
        <p:nvSpPr>
          <p:cNvPr id="4" name="Rectangle 3"/>
          <p:cNvSpPr/>
          <p:nvPr/>
        </p:nvSpPr>
        <p:spPr>
          <a:xfrm>
            <a:off x="257063" y="4985590"/>
            <a:ext cx="8820472" cy="169277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smtClean="0">
                <a:ln>
                  <a:noFill/>
                </a:ln>
                <a:solidFill>
                  <a:prstClr val="black"/>
                </a:solidFill>
                <a:effectLst/>
                <a:uLnTx/>
                <a:uFillTx/>
                <a:latin typeface="Calibri"/>
                <a:ea typeface="+mn-ea"/>
                <a:cs typeface="+mn-cs"/>
              </a:rPr>
              <a:t>Finding 1:</a:t>
            </a:r>
            <a:r>
              <a:rPr kumimoji="0" lang="en-AU" sz="1800" b="0" i="0" u="none" strike="noStrike" kern="1200" cap="none" spc="0" normalizeH="0" baseline="0" noProof="0" dirty="0" smtClean="0">
                <a:ln>
                  <a:noFill/>
                </a:ln>
                <a:solidFill>
                  <a:prstClr val="black"/>
                </a:solidFill>
                <a:effectLst/>
                <a:uLnTx/>
                <a:uFillTx/>
                <a:latin typeface="Calibri"/>
                <a:ea typeface="+mn-ea"/>
                <a:cs typeface="+mn-cs"/>
              </a:rPr>
              <a:t> The presence </a:t>
            </a:r>
            <a:r>
              <a:rPr kumimoji="0" lang="en-AU" sz="1800" b="0" i="0" u="none" strike="noStrike" kern="1200" cap="none" spc="0" normalizeH="0" baseline="0" noProof="0" dirty="0">
                <a:ln>
                  <a:noFill/>
                </a:ln>
                <a:solidFill>
                  <a:prstClr val="black"/>
                </a:solidFill>
                <a:effectLst/>
                <a:uLnTx/>
                <a:uFillTx/>
                <a:latin typeface="Calibri"/>
                <a:ea typeface="+mn-ea"/>
                <a:cs typeface="+mn-cs"/>
              </a:rPr>
              <a:t>of a maladaptive emotion-regulation strategy is more deleterious than the relative absence of </a:t>
            </a:r>
            <a:r>
              <a:rPr kumimoji="0" lang="en-AU" sz="1800" b="0" i="0" u="none" strike="noStrike" kern="1200" cap="none" spc="0" normalizeH="0" baseline="0" noProof="0" dirty="0" smtClean="0">
                <a:ln>
                  <a:noFill/>
                </a:ln>
                <a:solidFill>
                  <a:prstClr val="black"/>
                </a:solidFill>
                <a:effectLst/>
                <a:uLnTx/>
                <a:uFillTx/>
                <a:latin typeface="Calibri"/>
                <a:ea typeface="+mn-ea"/>
                <a:cs typeface="+mn-cs"/>
              </a:rPr>
              <a:t>adaptive </a:t>
            </a:r>
            <a:r>
              <a:rPr kumimoji="0" lang="en-AU" sz="1800" b="0" i="0" u="none" strike="noStrike" kern="1200" cap="none" spc="0" normalizeH="0" baseline="0" noProof="0" dirty="0">
                <a:ln>
                  <a:noFill/>
                </a:ln>
                <a:solidFill>
                  <a:prstClr val="black"/>
                </a:solidFill>
                <a:effectLst/>
                <a:uLnTx/>
                <a:uFillTx/>
                <a:latin typeface="Calibri"/>
                <a:ea typeface="+mn-ea"/>
                <a:cs typeface="+mn-cs"/>
              </a:rPr>
              <a:t>emotion-regulation </a:t>
            </a:r>
            <a:r>
              <a:rPr kumimoji="0" lang="en-AU" sz="1800" b="0" i="0" u="none" strike="noStrike" kern="1200" cap="none" spc="0" normalizeH="0" baseline="0" noProof="0" dirty="0" smtClean="0">
                <a:ln>
                  <a:noFill/>
                </a:ln>
                <a:solidFill>
                  <a:prstClr val="black"/>
                </a:solidFill>
                <a:effectLst/>
                <a:uLnTx/>
                <a:uFillTx/>
                <a:latin typeface="Calibri"/>
                <a:ea typeface="+mn-ea"/>
                <a:cs typeface="+mn-cs"/>
              </a:rPr>
              <a:t>strategies and predict symptoms at 1 year follow up </a:t>
            </a:r>
            <a:r>
              <a:rPr kumimoji="0" lang="en-AU" sz="1400" b="0" i="0" u="none" strike="noStrike" kern="1200" cap="none" spc="0" normalizeH="0" baseline="0" noProof="0" dirty="0">
                <a:ln>
                  <a:noFill/>
                </a:ln>
                <a:solidFill>
                  <a:prstClr val="black"/>
                </a:solidFill>
                <a:effectLst/>
                <a:uLnTx/>
                <a:uFillTx/>
                <a:latin typeface="Calibri"/>
                <a:ea typeface="+mn-ea"/>
                <a:cs typeface="+mn-cs"/>
              </a:rPr>
              <a:t>(</a:t>
            </a:r>
            <a:r>
              <a:rPr kumimoji="0" lang="en-AU" sz="1400" b="0" i="0" u="none" strike="noStrike" kern="1200" cap="none" spc="0" normalizeH="0" baseline="0" noProof="0" dirty="0" err="1">
                <a:ln>
                  <a:noFill/>
                </a:ln>
                <a:solidFill>
                  <a:prstClr val="black"/>
                </a:solidFill>
                <a:effectLst/>
                <a:uLnTx/>
                <a:uFillTx/>
                <a:latin typeface="Calibri"/>
                <a:ea typeface="+mn-ea"/>
                <a:cs typeface="+mn-cs"/>
              </a:rPr>
              <a:t>Aldao</a:t>
            </a:r>
            <a:r>
              <a:rPr kumimoji="0" lang="en-AU" sz="1400" b="0" i="0" u="none" strike="noStrike" kern="1200" cap="none" spc="0" normalizeH="0" baseline="0" noProof="0" dirty="0">
                <a:ln>
                  <a:noFill/>
                </a:ln>
                <a:solidFill>
                  <a:prstClr val="black"/>
                </a:solidFill>
                <a:effectLst/>
                <a:uLnTx/>
                <a:uFillTx/>
                <a:latin typeface="Calibri"/>
                <a:ea typeface="+mn-ea"/>
                <a:cs typeface="+mn-cs"/>
              </a:rPr>
              <a:t> and Nolen-</a:t>
            </a:r>
            <a:r>
              <a:rPr kumimoji="0" lang="en-AU" sz="1400" b="0" i="0" u="none" strike="noStrike" kern="1200" cap="none" spc="0" normalizeH="0" baseline="0" noProof="0" dirty="0" err="1">
                <a:ln>
                  <a:noFill/>
                </a:ln>
                <a:solidFill>
                  <a:prstClr val="black"/>
                </a:solidFill>
                <a:effectLst/>
                <a:uLnTx/>
                <a:uFillTx/>
                <a:latin typeface="Calibri"/>
                <a:ea typeface="+mn-ea"/>
                <a:cs typeface="+mn-cs"/>
              </a:rPr>
              <a:t>Hoeksema</a:t>
            </a:r>
            <a:r>
              <a:rPr kumimoji="0" lang="en-AU" sz="1400" b="0" i="0" u="none" strike="noStrike" kern="1200" cap="none" spc="0" normalizeH="0" baseline="0" noProof="0" dirty="0">
                <a:ln>
                  <a:noFill/>
                </a:ln>
                <a:solidFill>
                  <a:prstClr val="black"/>
                </a:solidFill>
                <a:effectLst/>
                <a:uLnTx/>
                <a:uFillTx/>
                <a:latin typeface="Calibri"/>
                <a:ea typeface="+mn-ea"/>
                <a:cs typeface="+mn-cs"/>
              </a:rPr>
              <a:t>, 2012).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smtClean="0">
                <a:ln>
                  <a:noFill/>
                </a:ln>
                <a:solidFill>
                  <a:prstClr val="black"/>
                </a:solidFill>
                <a:effectLst/>
                <a:uLnTx/>
                <a:uFillTx/>
                <a:latin typeface="Calibri"/>
                <a:ea typeface="+mn-ea"/>
                <a:cs typeface="+mn-cs"/>
              </a:rPr>
              <a:t>Finding 2</a:t>
            </a:r>
            <a:r>
              <a:rPr kumimoji="0" lang="en-AU" sz="1800" b="0" i="0" u="none" strike="noStrike" kern="1200" cap="none" spc="0" normalizeH="0" baseline="0" noProof="0" dirty="0" smtClean="0">
                <a:ln>
                  <a:noFill/>
                </a:ln>
                <a:solidFill>
                  <a:prstClr val="black"/>
                </a:solidFill>
                <a:effectLst/>
                <a:uLnTx/>
                <a:uFillTx/>
                <a:latin typeface="Calibri"/>
                <a:ea typeface="+mn-ea"/>
                <a:cs typeface="+mn-cs"/>
              </a:rPr>
              <a:t>: The </a:t>
            </a:r>
            <a:r>
              <a:rPr kumimoji="0" lang="en-AU" sz="1800" b="0" i="0" u="none" strike="noStrike" kern="1200" cap="none" spc="0" normalizeH="0" baseline="0" noProof="0" dirty="0">
                <a:ln>
                  <a:noFill/>
                </a:ln>
                <a:solidFill>
                  <a:prstClr val="black"/>
                </a:solidFill>
                <a:effectLst/>
                <a:uLnTx/>
                <a:uFillTx/>
                <a:latin typeface="Calibri"/>
                <a:ea typeface="+mn-ea"/>
                <a:cs typeface="+mn-cs"/>
              </a:rPr>
              <a:t>exception may be problem solving</a:t>
            </a:r>
            <a:r>
              <a:rPr kumimoji="0" lang="en-AU" sz="1800" b="0" i="0" u="none" strike="noStrike" kern="1200" cap="none" spc="0" normalizeH="0" baseline="0" noProof="0" dirty="0" smtClean="0">
                <a:ln>
                  <a:noFill/>
                </a:ln>
                <a:solidFill>
                  <a:prstClr val="black"/>
                </a:solidFill>
                <a:effectLst/>
                <a:uLnTx/>
                <a:uFillTx/>
                <a:latin typeface="Calibri"/>
                <a:ea typeface="+mn-ea"/>
                <a:cs typeface="+mn-cs"/>
              </a:rPr>
              <a:t>;</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smtClean="0">
                <a:ln>
                  <a:noFill/>
                </a:ln>
                <a:solidFill>
                  <a:prstClr val="black"/>
                </a:solidFill>
                <a:effectLst/>
                <a:uLnTx/>
                <a:uFillTx/>
                <a:latin typeface="Calibri"/>
                <a:ea typeface="+mn-ea"/>
                <a:cs typeface="+mn-cs"/>
              </a:rPr>
              <a:t>A</a:t>
            </a:r>
            <a:r>
              <a:rPr kumimoji="0" lang="fr-FR" sz="1400" b="0" i="0" u="none" strike="noStrike" kern="1200" cap="none" spc="0" normalizeH="0" baseline="0" noProof="0" dirty="0">
                <a:ln>
                  <a:noFill/>
                </a:ln>
                <a:solidFill>
                  <a:prstClr val="black"/>
                </a:solidFill>
                <a:effectLst/>
                <a:uLnTx/>
                <a:uFillTx/>
                <a:latin typeface="Calibri"/>
                <a:ea typeface="+mn-ea"/>
                <a:cs typeface="+mn-cs"/>
              </a:rPr>
              <a:t>. </a:t>
            </a:r>
            <a:r>
              <a:rPr kumimoji="0" lang="fr-FR" sz="1400" b="0" i="0" u="none" strike="noStrike" kern="1200" cap="none" spc="0" normalizeH="0" baseline="0" noProof="0" dirty="0" err="1">
                <a:ln>
                  <a:noFill/>
                </a:ln>
                <a:solidFill>
                  <a:prstClr val="black"/>
                </a:solidFill>
                <a:effectLst/>
                <a:uLnTx/>
                <a:uFillTx/>
                <a:latin typeface="Calibri"/>
                <a:ea typeface="+mn-ea"/>
                <a:cs typeface="+mn-cs"/>
              </a:rPr>
              <a:t>Aldao</a:t>
            </a:r>
            <a:r>
              <a:rPr kumimoji="0" lang="fr-FR" sz="1400" b="0" i="0" u="none" strike="noStrike" kern="1200" cap="none" spc="0" normalizeH="0" baseline="0" noProof="0" dirty="0">
                <a:ln>
                  <a:noFill/>
                </a:ln>
                <a:solidFill>
                  <a:prstClr val="black"/>
                </a:solidFill>
                <a:effectLst/>
                <a:uLnTx/>
                <a:uFillTx/>
                <a:latin typeface="Calibri"/>
                <a:ea typeface="+mn-ea"/>
                <a:cs typeface="+mn-cs"/>
              </a:rPr>
              <a:t> et al. / </a:t>
            </a:r>
            <a:r>
              <a:rPr kumimoji="0" lang="fr-FR" sz="1400" b="0" i="0" u="none" strike="noStrike" kern="1200" cap="none" spc="0" normalizeH="0" baseline="0" noProof="0" dirty="0" err="1">
                <a:ln>
                  <a:noFill/>
                </a:ln>
                <a:solidFill>
                  <a:prstClr val="black"/>
                </a:solidFill>
                <a:effectLst/>
                <a:uLnTx/>
                <a:uFillTx/>
                <a:latin typeface="Calibri"/>
                <a:ea typeface="+mn-ea"/>
                <a:cs typeface="+mn-cs"/>
              </a:rPr>
              <a:t>Clinical</a:t>
            </a:r>
            <a:r>
              <a:rPr kumimoji="0" lang="fr-FR" sz="1400" b="0" i="0" u="none" strike="noStrike" kern="1200" cap="none" spc="0" normalizeH="0" baseline="0" noProof="0" dirty="0">
                <a:ln>
                  <a:noFill/>
                </a:ln>
                <a:solidFill>
                  <a:prstClr val="black"/>
                </a:solidFill>
                <a:effectLst/>
                <a:uLnTx/>
                <a:uFillTx/>
                <a:latin typeface="Calibri"/>
                <a:ea typeface="+mn-ea"/>
                <a:cs typeface="+mn-cs"/>
              </a:rPr>
              <a:t> Psychology </a:t>
            </a:r>
            <a:r>
              <a:rPr kumimoji="0" lang="fr-FR" sz="1400" b="0" i="0" u="none" strike="noStrike" kern="1200" cap="none" spc="0" normalizeH="0" baseline="0" noProof="0" dirty="0" err="1">
                <a:ln>
                  <a:noFill/>
                </a:ln>
                <a:solidFill>
                  <a:prstClr val="black"/>
                </a:solidFill>
                <a:effectLst/>
                <a:uLnTx/>
                <a:uFillTx/>
                <a:latin typeface="Calibri"/>
                <a:ea typeface="+mn-ea"/>
                <a:cs typeface="+mn-cs"/>
              </a:rPr>
              <a:t>Review</a:t>
            </a:r>
            <a:r>
              <a:rPr kumimoji="0" lang="fr-FR" sz="1400" b="0" i="0" u="none" strike="noStrike" kern="1200" cap="none" spc="0" normalizeH="0" baseline="0" noProof="0" dirty="0">
                <a:ln>
                  <a:noFill/>
                </a:ln>
                <a:solidFill>
                  <a:prstClr val="black"/>
                </a:solidFill>
                <a:effectLst/>
                <a:uLnTx/>
                <a:uFillTx/>
                <a:latin typeface="Calibri"/>
                <a:ea typeface="+mn-ea"/>
                <a:cs typeface="+mn-cs"/>
              </a:rPr>
              <a:t> 30 (2010) 217–237</a:t>
            </a:r>
            <a:endParaRPr kumimoji="0" lang="en-AU"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p:cNvSpPr txBox="1"/>
          <p:nvPr/>
        </p:nvSpPr>
        <p:spPr>
          <a:xfrm>
            <a:off x="323528" y="1153813"/>
            <a:ext cx="8687542"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err="1">
                <a:ln>
                  <a:noFill/>
                </a:ln>
                <a:solidFill>
                  <a:prstClr val="black"/>
                </a:solidFill>
                <a:effectLst/>
                <a:uLnTx/>
                <a:uFillTx/>
                <a:latin typeface="Calibri"/>
                <a:ea typeface="+mn-ea"/>
                <a:cs typeface="+mn-cs"/>
              </a:rPr>
              <a:t>Aldao</a:t>
            </a:r>
            <a:r>
              <a:rPr kumimoji="0" lang="en-AU" sz="1800" b="0" i="0" u="none" strike="noStrike" kern="1200" cap="none" spc="0" normalizeH="0" baseline="0" noProof="0" dirty="0">
                <a:ln>
                  <a:noFill/>
                </a:ln>
                <a:solidFill>
                  <a:prstClr val="black"/>
                </a:solidFill>
                <a:effectLst/>
                <a:uLnTx/>
                <a:uFillTx/>
                <a:latin typeface="Calibri"/>
                <a:ea typeface="+mn-ea"/>
                <a:cs typeface="+mn-cs"/>
              </a:rPr>
              <a:t> et al (2010) did a meta analysis that asked which emotion-regulation strategies are most strongly associated with psychopathology?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Oval 2"/>
          <p:cNvSpPr/>
          <p:nvPr/>
        </p:nvSpPr>
        <p:spPr>
          <a:xfrm>
            <a:off x="195943" y="2975854"/>
            <a:ext cx="1600200" cy="478972"/>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Oval 6"/>
          <p:cNvSpPr/>
          <p:nvPr/>
        </p:nvSpPr>
        <p:spPr>
          <a:xfrm>
            <a:off x="195943" y="3731612"/>
            <a:ext cx="1600200" cy="478972"/>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Oval 7"/>
          <p:cNvSpPr/>
          <p:nvPr/>
        </p:nvSpPr>
        <p:spPr>
          <a:xfrm>
            <a:off x="195943" y="4484238"/>
            <a:ext cx="1744758" cy="546691"/>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Oval 8"/>
          <p:cNvSpPr/>
          <p:nvPr/>
        </p:nvSpPr>
        <p:spPr>
          <a:xfrm>
            <a:off x="195943" y="4100976"/>
            <a:ext cx="1600200" cy="478972"/>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1675730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6AD1E3"/>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61257" y="114788"/>
            <a:ext cx="8697686" cy="1942612"/>
          </a:xfrm>
          <a:solidFill>
            <a:schemeClr val="bg1"/>
          </a:solidFill>
          <a:ln w="38100">
            <a:noFill/>
          </a:ln>
        </p:spPr>
        <p:txBody>
          <a:bodyPr>
            <a:normAutofit/>
          </a:bodyPr>
          <a:lstStyle/>
          <a:p>
            <a:pPr marL="0" indent="0" algn="ctr">
              <a:buNone/>
            </a:pPr>
            <a:r>
              <a:rPr lang="en-US" sz="2100" dirty="0">
                <a:latin typeface="Georgia" charset="0"/>
                <a:ea typeface="Georgia" charset="0"/>
                <a:cs typeface="Georgia" charset="0"/>
              </a:rPr>
              <a:t>Does Emotion Regulation Mediate the Relationship Between Childhood Trauma and Problematic Substance Use in Young People? A Systematic Review </a:t>
            </a:r>
            <a:endParaRPr lang="en-AU" sz="2100" dirty="0">
              <a:latin typeface="Georgia" charset="0"/>
              <a:ea typeface="Georgia" charset="0"/>
              <a:cs typeface="Georgia" charset="0"/>
            </a:endParaRPr>
          </a:p>
          <a:p>
            <a:pPr marL="0" indent="0" algn="ctr">
              <a:lnSpc>
                <a:spcPct val="120000"/>
              </a:lnSpc>
              <a:buNone/>
            </a:pPr>
            <a:endParaRPr lang="en-AU" sz="1300" i="1" dirty="0" smtClean="0">
              <a:latin typeface="Georgia" charset="0"/>
              <a:ea typeface="Georgia" charset="0"/>
              <a:cs typeface="Georgia" charset="0"/>
            </a:endParaRPr>
          </a:p>
          <a:p>
            <a:pPr marL="0" indent="0" algn="ctr">
              <a:lnSpc>
                <a:spcPct val="120000"/>
              </a:lnSpc>
              <a:buNone/>
            </a:pPr>
            <a:r>
              <a:rPr lang="en-AU" sz="2100" dirty="0" smtClean="0">
                <a:latin typeface="Georgia" charset="0"/>
                <a:ea typeface="Georgia" charset="0"/>
                <a:cs typeface="Georgia" charset="0"/>
              </a:rPr>
              <a:t>Brogan Nunn, Kate Hall &amp; Richard Moulding</a:t>
            </a:r>
            <a:endParaRPr lang="en-AU" sz="2100" dirty="0">
              <a:latin typeface="Georgia" charset="0"/>
              <a:ea typeface="Georgia" charset="0"/>
              <a:cs typeface="Georgia" charset="0"/>
            </a:endParaRPr>
          </a:p>
        </p:txBody>
      </p:sp>
      <p:sp>
        <p:nvSpPr>
          <p:cNvPr id="7" name="TextBox 6"/>
          <p:cNvSpPr txBox="1"/>
          <p:nvPr/>
        </p:nvSpPr>
        <p:spPr>
          <a:xfrm>
            <a:off x="348643" y="2282806"/>
            <a:ext cx="8522914" cy="3539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6" name="Group 5"/>
          <p:cNvGrpSpPr/>
          <p:nvPr/>
        </p:nvGrpSpPr>
        <p:grpSpPr>
          <a:xfrm>
            <a:off x="3927194" y="3205396"/>
            <a:ext cx="4565798" cy="2829381"/>
            <a:chOff x="142374" y="0"/>
            <a:chExt cx="5140078" cy="2961241"/>
          </a:xfrm>
        </p:grpSpPr>
        <p:sp>
          <p:nvSpPr>
            <p:cNvPr id="8" name="Text Box 154"/>
            <p:cNvSpPr txBox="1"/>
            <p:nvPr/>
          </p:nvSpPr>
          <p:spPr>
            <a:xfrm>
              <a:off x="2222938" y="0"/>
              <a:ext cx="978951" cy="511283"/>
            </a:xfrm>
            <a:prstGeom prst="rect">
              <a:avLst/>
            </a:prstGeom>
            <a:noFill/>
            <a:ln>
              <a:noFill/>
            </a:ln>
            <a:effectLst/>
            <a:extLst>
              <a:ext uri="{C572A759-6A51-4108-AA02-DFA0A04FC94B}">
                <ma14:wrappingTextBoxFlag xmlns:lc="http://schemas.openxmlformats.org/drawingml/2006/lockedCanvas"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aink="http://schemas.microsoft.com/office/drawing/2016/ink" xmlns:am3d="http://schemas.microsoft.com/office/drawing/2017/model3d" xmlns:w16cid="http://schemas.microsoft.com/office/word/2016/wordml/cid" xmlns:ma14="http://schemas.microsoft.com/office/mac/drawingml/2011/main" xmlns:w="http://schemas.openxmlformats.org/wordprocessingml/2006/main" xmlns:w10="urn:schemas-microsoft-com:office:word" xmlns:v="urn:schemas-microsoft-com:vml" xmlns:o="urn:schemas-microsoft-com:office:office" xmlns:mv="urn:schemas-microsoft-com:mac:vml" xmlns:mo="http://schemas.microsoft.com/office/mac/office/2008/main" xmlns=""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cx1="http://schemas.microsoft.com/office/drawing/2015/9/8/chartex" xmlns:cx="http://schemas.microsoft.com/office/drawing/2014/chartex" xmlns:wpc="http://schemas.microsoft.com/office/word/2010/wordprocessingCanvas"/>
              </a:ext>
            </a:ex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eaLnBrk="1" fontAlgn="auto" latinLnBrk="0" hangingPunct="1">
                <a:lnSpc>
                  <a:spcPct val="200000"/>
                </a:lnSpc>
                <a:spcBef>
                  <a:spcPts val="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Calibri" panose="020F0502020204030204" pitchFamily="34" charset="0"/>
                  <a:ea typeface="MS Mincho"/>
                  <a:cs typeface="Times New Roman" panose="02020603050405020304" pitchFamily="18" charset="0"/>
                </a:rPr>
                <a:t>Emotion Regulation</a:t>
              </a:r>
              <a:endParaRPr kumimoji="0" lang="en-AU" sz="1200" b="0" i="0" u="none" strike="noStrike" kern="0" cap="none" spc="0" normalizeH="0" baseline="0" noProof="0">
                <a:ln>
                  <a:noFill/>
                </a:ln>
                <a:solidFill>
                  <a:sysClr val="windowText" lastClr="000000"/>
                </a:solidFill>
                <a:effectLst/>
                <a:uLnTx/>
                <a:uFillTx/>
                <a:latin typeface="Times New Roman" panose="02020603050405020304" pitchFamily="18" charset="0"/>
                <a:ea typeface="MS Mincho"/>
                <a:cs typeface="Times New Roman" panose="02020603050405020304" pitchFamily="18" charset="0"/>
              </a:endParaRPr>
            </a:p>
          </p:txBody>
        </p:sp>
        <p:sp>
          <p:nvSpPr>
            <p:cNvPr id="9" name="Text Box 155"/>
            <p:cNvSpPr txBox="1"/>
            <p:nvPr/>
          </p:nvSpPr>
          <p:spPr>
            <a:xfrm>
              <a:off x="4083268" y="993305"/>
              <a:ext cx="1040527" cy="518757"/>
            </a:xfrm>
            <a:prstGeom prst="rect">
              <a:avLst/>
            </a:prstGeom>
            <a:noFill/>
            <a:ln>
              <a:noFill/>
            </a:ln>
            <a:effectLst/>
            <a:extLst>
              <a:ext uri="{C572A759-6A51-4108-AA02-DFA0A04FC94B}">
                <ma14:wrappingTextBoxFlag xmlns:lc="http://schemas.openxmlformats.org/drawingml/2006/lockedCanvas"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aink="http://schemas.microsoft.com/office/drawing/2016/ink" xmlns:am3d="http://schemas.microsoft.com/office/drawing/2017/model3d" xmlns:w16cid="http://schemas.microsoft.com/office/word/2016/wordml/cid" xmlns:ma14="http://schemas.microsoft.com/office/mac/drawingml/2011/main" xmlns:w="http://schemas.openxmlformats.org/wordprocessingml/2006/main" xmlns:w10="urn:schemas-microsoft-com:office:word" xmlns:v="urn:schemas-microsoft-com:vml" xmlns:o="urn:schemas-microsoft-com:office:office" xmlns:mv="urn:schemas-microsoft-com:mac:vml" xmlns:mo="http://schemas.microsoft.com/office/mac/office/2008/main" xmlns=""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cx1="http://schemas.microsoft.com/office/drawing/2015/9/8/chartex" xmlns:cx="http://schemas.microsoft.com/office/drawing/2014/chartex" xmlns:wpc="http://schemas.microsoft.com/office/word/2010/wordprocessingCanvas"/>
              </a:ext>
            </a:ex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eaLnBrk="1" fontAlgn="auto" latinLnBrk="0" hangingPunct="1">
                <a:lnSpc>
                  <a:spcPct val="200000"/>
                </a:lnSpc>
                <a:spcBef>
                  <a:spcPts val="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Calibri" panose="020F0502020204030204" pitchFamily="34" charset="0"/>
                  <a:ea typeface="MS Mincho"/>
                  <a:cs typeface="Times New Roman" panose="02020603050405020304" pitchFamily="18" charset="0"/>
                </a:rPr>
                <a:t>Substance Use</a:t>
              </a:r>
              <a:endParaRPr kumimoji="0" lang="en-AU" sz="1200" b="0" i="0" u="none" strike="noStrike" kern="0" cap="none" spc="0" normalizeH="0" baseline="0" noProof="0">
                <a:ln>
                  <a:noFill/>
                </a:ln>
                <a:solidFill>
                  <a:sysClr val="windowText" lastClr="000000"/>
                </a:solidFill>
                <a:effectLst/>
                <a:uLnTx/>
                <a:uFillTx/>
                <a:latin typeface="Times New Roman" panose="02020603050405020304" pitchFamily="18" charset="0"/>
                <a:ea typeface="MS Mincho"/>
                <a:cs typeface="Times New Roman" panose="02020603050405020304" pitchFamily="18" charset="0"/>
              </a:endParaRPr>
            </a:p>
          </p:txBody>
        </p:sp>
        <p:sp>
          <p:nvSpPr>
            <p:cNvPr id="10" name="Text Box 156"/>
            <p:cNvSpPr txBox="1"/>
            <p:nvPr/>
          </p:nvSpPr>
          <p:spPr>
            <a:xfrm>
              <a:off x="331075" y="1008993"/>
              <a:ext cx="978951" cy="477189"/>
            </a:xfrm>
            <a:prstGeom prst="rect">
              <a:avLst/>
            </a:prstGeom>
            <a:noFill/>
            <a:ln>
              <a:noFill/>
            </a:ln>
            <a:effectLst/>
            <a:extLst>
              <a:ext uri="{C572A759-6A51-4108-AA02-DFA0A04FC94B}">
                <ma14:wrappingTextBoxFlag xmlns:lc="http://schemas.openxmlformats.org/drawingml/2006/lockedCanvas"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aink="http://schemas.microsoft.com/office/drawing/2016/ink" xmlns:am3d="http://schemas.microsoft.com/office/drawing/2017/model3d" xmlns:w16cid="http://schemas.microsoft.com/office/word/2016/wordml/cid" xmlns:ma14="http://schemas.microsoft.com/office/mac/drawingml/2011/main" xmlns:w="http://schemas.openxmlformats.org/wordprocessingml/2006/main" xmlns:w10="urn:schemas-microsoft-com:office:word" xmlns:v="urn:schemas-microsoft-com:vml" xmlns:o="urn:schemas-microsoft-com:office:office" xmlns:mv="urn:schemas-microsoft-com:mac:vml" xmlns:mo="http://schemas.microsoft.com/office/mac/office/2008/main" xmlns=""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cx1="http://schemas.microsoft.com/office/drawing/2015/9/8/chartex" xmlns:cx="http://schemas.microsoft.com/office/drawing/2014/chartex" xmlns:wpc="http://schemas.microsoft.com/office/word/2010/wordprocessingCanvas"/>
              </a:ext>
            </a:ex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eaLnBrk="1" fontAlgn="auto" latinLnBrk="0" hangingPunct="1">
                <a:lnSpc>
                  <a:spcPct val="2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ea typeface="MS Mincho"/>
                  <a:cs typeface="Times New Roman" panose="02020603050405020304" pitchFamily="18" charset="0"/>
                </a:rPr>
                <a:t>Childhood Trauma</a:t>
              </a:r>
              <a:endParaRPr kumimoji="0" lang="en-AU" sz="12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MS Mincho"/>
                <a:cs typeface="Times New Roman" panose="02020603050405020304" pitchFamily="18" charset="0"/>
              </a:endParaRPr>
            </a:p>
          </p:txBody>
        </p:sp>
        <p:cxnSp>
          <p:nvCxnSpPr>
            <p:cNvPr id="11" name="Straight Arrow Connector 10"/>
            <p:cNvCxnSpPr/>
            <p:nvPr/>
          </p:nvCxnSpPr>
          <p:spPr>
            <a:xfrm flipH="1">
              <a:off x="1135117" y="236483"/>
              <a:ext cx="1101320" cy="715259"/>
            </a:xfrm>
            <a:prstGeom prst="straightConnector1">
              <a:avLst/>
            </a:prstGeom>
            <a:noFill/>
            <a:ln w="12700" cap="flat" cmpd="sng" algn="ctr">
              <a:solidFill>
                <a:srgbClr val="000000"/>
              </a:solidFill>
              <a:prstDash val="solid"/>
              <a:headEnd type="stealth" w="lg" len="med"/>
              <a:tailEnd type="stealth" w="lg" len="med"/>
            </a:ln>
            <a:effectLst/>
          </p:spPr>
        </p:cxnSp>
        <p:cxnSp>
          <p:nvCxnSpPr>
            <p:cNvPr id="12" name="Straight Arrow Connector 11"/>
            <p:cNvCxnSpPr/>
            <p:nvPr/>
          </p:nvCxnSpPr>
          <p:spPr>
            <a:xfrm>
              <a:off x="3200400" y="283779"/>
              <a:ext cx="978951" cy="688266"/>
            </a:xfrm>
            <a:prstGeom prst="straightConnector1">
              <a:avLst/>
            </a:prstGeom>
            <a:noFill/>
            <a:ln w="12700" cap="flat" cmpd="sng" algn="ctr">
              <a:solidFill>
                <a:srgbClr val="000000"/>
              </a:solidFill>
              <a:prstDash val="solid"/>
              <a:tailEnd type="stealth" w="lg" len="med"/>
            </a:ln>
            <a:effectLst/>
          </p:spPr>
        </p:cxnSp>
        <p:cxnSp>
          <p:nvCxnSpPr>
            <p:cNvPr id="13" name="Straight Arrow Connector 12"/>
            <p:cNvCxnSpPr/>
            <p:nvPr/>
          </p:nvCxnSpPr>
          <p:spPr>
            <a:xfrm>
              <a:off x="1310026" y="1198179"/>
              <a:ext cx="2741679" cy="0"/>
            </a:xfrm>
            <a:prstGeom prst="straightConnector1">
              <a:avLst/>
            </a:prstGeom>
            <a:noFill/>
            <a:ln w="12700" cap="flat" cmpd="sng" algn="ctr">
              <a:solidFill>
                <a:srgbClr val="000000"/>
              </a:solidFill>
              <a:prstDash val="dash"/>
              <a:tailEnd type="stealth" w="lg" len="med"/>
            </a:ln>
            <a:effectLst/>
          </p:spPr>
        </p:cxnSp>
        <p:sp>
          <p:nvSpPr>
            <p:cNvPr id="14" name="Text Box 212"/>
            <p:cNvSpPr txBox="1"/>
            <p:nvPr/>
          </p:nvSpPr>
          <p:spPr>
            <a:xfrm>
              <a:off x="142374" y="2150526"/>
              <a:ext cx="5140078" cy="810715"/>
            </a:xfrm>
            <a:prstGeom prst="rect">
              <a:avLst/>
            </a:prstGeom>
            <a:noFill/>
            <a:ln>
              <a:noFill/>
            </a:ln>
            <a:effectLst/>
            <a:extLst>
              <a:ext uri="{C572A759-6A51-4108-AA02-DFA0A04FC94B}">
                <ma14:wrappingTextBoxFlag xmlns:lc="http://schemas.openxmlformats.org/drawingml/2006/lockedCanvas"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aink="http://schemas.microsoft.com/office/drawing/2016/ink" xmlns:am3d="http://schemas.microsoft.com/office/drawing/2017/model3d" xmlns:w16cid="http://schemas.microsoft.com/office/word/2016/wordml/cid" xmlns:ma14="http://schemas.microsoft.com/office/mac/drawingml/2011/main" xmlns:w="http://schemas.openxmlformats.org/wordprocessingml/2006/main" xmlns:w10="urn:schemas-microsoft-com:office:word" xmlns:v="urn:schemas-microsoft-com:vml" xmlns:o="urn:schemas-microsoft-com:office:office" xmlns:mv="urn:schemas-microsoft-com:mac:vml" xmlns:mo="http://schemas.microsoft.com/office/mac/office/2008/main" xmlns=""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cx1="http://schemas.microsoft.com/office/drawing/2015/9/8/chartex" xmlns:cx="http://schemas.microsoft.com/office/drawing/2014/chartex" xmlns:wpc="http://schemas.microsoft.com/office/word/2010/wordprocessingCanvas"/>
              </a:ext>
            </a:ex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50000"/>
                </a:lnSpc>
                <a:spcBef>
                  <a:spcPts val="0"/>
                </a:spcBef>
                <a:spcAft>
                  <a:spcPts val="1200"/>
                </a:spcAft>
                <a:buClrTx/>
                <a:buSzTx/>
                <a:buFontTx/>
                <a:buNone/>
                <a:tabLst/>
                <a:defRPr/>
              </a:pPr>
              <a:r>
                <a:rPr kumimoji="0" lang="en-US" sz="1100" b="0" i="1" u="none" strike="noStrike" kern="0" cap="none" spc="0" normalizeH="0" baseline="0" noProof="0" dirty="0">
                  <a:ln>
                    <a:noFill/>
                  </a:ln>
                  <a:solidFill>
                    <a:sysClr val="windowText" lastClr="000000"/>
                  </a:solidFill>
                  <a:effectLst/>
                  <a:uLnTx/>
                  <a:uFillTx/>
                  <a:latin typeface="Times New Roman" panose="02020603050405020304" pitchFamily="18" charset="0"/>
                  <a:ea typeface="MS Mincho"/>
                  <a:cs typeface="Times New Roman" panose="02020603050405020304" pitchFamily="18" charset="0"/>
                </a:rPr>
                <a:t>Figure 3.1.</a:t>
              </a:r>
              <a:r>
                <a:rPr kumimoji="0" lang="en-US" sz="11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MS Mincho"/>
                  <a:cs typeface="Times New Roman" panose="02020603050405020304" pitchFamily="18" charset="0"/>
                </a:rPr>
                <a:t> The mediating role of emotion regulation in the relationship between childhood trauma and substance use. </a:t>
              </a:r>
              <a:endParaRPr kumimoji="0" lang="en-AU" sz="12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MS Mincho"/>
                <a:cs typeface="Times New Roman" panose="02020603050405020304" pitchFamily="18" charset="0"/>
              </a:endParaRPr>
            </a:p>
          </p:txBody>
        </p:sp>
      </p:grpSp>
      <p:pic>
        <p:nvPicPr>
          <p:cNvPr id="15" name="Picture 14"/>
          <p:cNvPicPr/>
          <p:nvPr/>
        </p:nvPicPr>
        <p:blipFill>
          <a:blip r:embed="rId3"/>
          <a:stretch>
            <a:fillRect/>
          </a:stretch>
        </p:blipFill>
        <p:spPr>
          <a:xfrm>
            <a:off x="247593" y="2313413"/>
            <a:ext cx="3460249" cy="3651958"/>
          </a:xfrm>
          <a:prstGeom prst="rect">
            <a:avLst/>
          </a:prstGeom>
        </p:spPr>
      </p:pic>
    </p:spTree>
    <p:extLst>
      <p:ext uri="{BB962C8B-B14F-4D97-AF65-F5344CB8AC3E}">
        <p14:creationId xmlns:p14="http://schemas.microsoft.com/office/powerpoint/2010/main" val="356029622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vent timeline.potx" id="{6D6F988D-2BAE-4C64-925E-520E20D2E01A}" vid="{33206EE3-4ADE-4CE8-BAD9-5150DD73AA05}"/>
    </a:ext>
  </a:extLst>
</a:theme>
</file>

<file path=ppt/theme/theme3.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4654</TotalTime>
  <Words>1458</Words>
  <Application>Microsoft Office PowerPoint</Application>
  <PresentationFormat>On-screen Show (4:3)</PresentationFormat>
  <Paragraphs>214</Paragraphs>
  <Slides>33</Slides>
  <Notes>18</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33</vt:i4>
      </vt:variant>
    </vt:vector>
  </HeadingPairs>
  <TitlesOfParts>
    <vt:vector size="45" baseType="lpstr">
      <vt:lpstr>Arial</vt:lpstr>
      <vt:lpstr>Arial Unicode MS</vt:lpstr>
      <vt:lpstr>Calibri</vt:lpstr>
      <vt:lpstr>Georgia</vt:lpstr>
      <vt:lpstr>MS Mincho</vt:lpstr>
      <vt:lpstr>Tahoma</vt:lpstr>
      <vt:lpstr>Times New Roman</vt:lpstr>
      <vt:lpstr>Verdana</vt:lpstr>
      <vt:lpstr>Wingdings</vt:lpstr>
      <vt:lpstr>Office Theme</vt:lpstr>
      <vt:lpstr>4_Office Theme</vt:lpstr>
      <vt:lpstr>6_Office Theme</vt:lpstr>
      <vt:lpstr>PowerPoint Presentation</vt:lpstr>
      <vt:lpstr> What is ERIC?  </vt:lpstr>
      <vt:lpstr>PowerPoint Presentation</vt:lpstr>
      <vt:lpstr>Multidimensional Model of Emotion Dysregulation (Gratz &amp; Roemer, 2004)</vt:lpstr>
      <vt:lpstr>ERIC’s Definition</vt:lpstr>
      <vt:lpstr>PowerPoint Presentation</vt:lpstr>
      <vt:lpstr>PowerPoint Presentation</vt:lpstr>
      <vt:lpstr>ER &amp; anxiety, depression, substance &amp; eating disorders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Our young people?</vt:lpstr>
      <vt:lpstr>Mental Health </vt:lpstr>
      <vt:lpstr>Mental Health </vt:lpstr>
      <vt:lpstr>Lifetime Drug Use</vt:lpstr>
      <vt:lpstr>Emotion Regulation </vt:lpstr>
      <vt:lpstr>ERIC developed by: Kate Hall &amp; Angela Simpson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Darth Vader</dc:creator>
  <cp:lastModifiedBy>Kate Hall</cp:lastModifiedBy>
  <cp:revision>56</cp:revision>
  <dcterms:created xsi:type="dcterms:W3CDTF">2017-06-29T05:53:31Z</dcterms:created>
  <dcterms:modified xsi:type="dcterms:W3CDTF">2019-06-03T05:19:57Z</dcterms:modified>
</cp:coreProperties>
</file>